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57" r:id="rId4"/>
    <p:sldId id="259" r:id="rId5"/>
    <p:sldId id="276" r:id="rId6"/>
    <p:sldId id="332" r:id="rId7"/>
    <p:sldId id="260" r:id="rId8"/>
    <p:sldId id="261" r:id="rId9"/>
    <p:sldId id="262" r:id="rId10"/>
    <p:sldId id="263" r:id="rId11"/>
    <p:sldId id="264" r:id="rId12"/>
    <p:sldId id="265" r:id="rId13"/>
    <p:sldId id="319" r:id="rId14"/>
    <p:sldId id="325" r:id="rId15"/>
    <p:sldId id="266" r:id="rId16"/>
    <p:sldId id="273" r:id="rId17"/>
    <p:sldId id="267" r:id="rId18"/>
    <p:sldId id="318" r:id="rId19"/>
    <p:sldId id="320" r:id="rId20"/>
    <p:sldId id="321" r:id="rId21"/>
    <p:sldId id="322" r:id="rId22"/>
    <p:sldId id="323" r:id="rId23"/>
    <p:sldId id="324" r:id="rId24"/>
    <p:sldId id="326" r:id="rId25"/>
    <p:sldId id="327" r:id="rId26"/>
    <p:sldId id="328" r:id="rId27"/>
    <p:sldId id="329" r:id="rId28"/>
    <p:sldId id="330" r:id="rId29"/>
    <p:sldId id="331" r:id="rId30"/>
    <p:sldId id="268" r:id="rId31"/>
    <p:sldId id="269" r:id="rId32"/>
    <p:sldId id="270" r:id="rId33"/>
    <p:sldId id="271" r:id="rId34"/>
    <p:sldId id="337" r:id="rId35"/>
    <p:sldId id="338" r:id="rId36"/>
    <p:sldId id="339" r:id="rId37"/>
    <p:sldId id="429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66"/>
    <a:srgbClr val="00FF00"/>
    <a:srgbClr val="CC0099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5" autoAdjust="0"/>
    <p:restoredTop sz="86322" autoAdjust="0"/>
  </p:normalViewPr>
  <p:slideViewPr>
    <p:cSldViewPr>
      <p:cViewPr varScale="1">
        <p:scale>
          <a:sx n="100" d="100"/>
          <a:sy n="100" d="100"/>
        </p:scale>
        <p:origin x="-19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4"/>
  <c:chart>
    <c:view3D>
      <c:rAngAx val="1"/>
    </c:view3D>
    <c:plotArea>
      <c:layout>
        <c:manualLayout>
          <c:layoutTarget val="inner"/>
          <c:xMode val="edge"/>
          <c:yMode val="edge"/>
          <c:x val="0.11893914041994776"/>
          <c:y val="4.9960875984251973E-2"/>
          <c:w val="0.88106085958005254"/>
          <c:h val="0.82534645669291362"/>
        </c:manualLayout>
      </c:layout>
      <c:bar3DChart>
        <c:barDir val="col"/>
        <c:grouping val="stacked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1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List1!$A$2:$A$5</c:f>
              <c:strCache>
                <c:ptCount val="2"/>
                <c:pt idx="0">
                  <c:v>NE</c:v>
                </c:pt>
                <c:pt idx="1">
                  <c:v>ANO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List1!$A$2:$A$5</c:f>
              <c:strCache>
                <c:ptCount val="2"/>
                <c:pt idx="0">
                  <c:v>NE</c:v>
                </c:pt>
                <c:pt idx="1">
                  <c:v>ANO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cat>
            <c:strRef>
              <c:f>List1!$A$2:$A$5</c:f>
              <c:strCache>
                <c:ptCount val="2"/>
                <c:pt idx="0">
                  <c:v>NE</c:v>
                </c:pt>
                <c:pt idx="1">
                  <c:v>ANO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</c:numCache>
            </c:numRef>
          </c:val>
        </c:ser>
        <c:shape val="cone"/>
        <c:axId val="191758336"/>
        <c:axId val="191759872"/>
        <c:axId val="0"/>
      </c:bar3DChart>
      <c:catAx>
        <c:axId val="191758336"/>
        <c:scaling>
          <c:orientation val="minMax"/>
        </c:scaling>
        <c:axPos val="b"/>
        <c:tickLblPos val="nextTo"/>
        <c:txPr>
          <a:bodyPr/>
          <a:lstStyle/>
          <a:p>
            <a: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endParaRPr lang="cs-CZ"/>
          </a:p>
        </c:txPr>
        <c:crossAx val="191759872"/>
        <c:crosses val="autoZero"/>
        <c:auto val="1"/>
        <c:lblAlgn val="ctr"/>
        <c:lblOffset val="100"/>
      </c:catAx>
      <c:valAx>
        <c:axId val="1917598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tickLblPos val="nextTo"/>
        <c:txPr>
          <a:bodyPr/>
          <a:lstStyle/>
          <a:p>
            <a: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endParaRPr lang="cs-CZ"/>
          </a:p>
        </c:txPr>
        <c:crossAx val="1917583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44CD6-9459-4955-AEBF-D868F233ABD8}" type="datetimeFigureOut">
              <a:rPr lang="cs-CZ" smtClean="0"/>
              <a:pPr/>
              <a:t>22. 3. 2016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34D63-3B64-4F9C-8393-7039424154E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34D63-3B64-4F9C-8393-7039424154EF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E076-A3D9-4C9D-ABCE-07068229C48C}" type="datetimeFigureOut">
              <a:rPr lang="cs-CZ" smtClean="0"/>
              <a:pPr/>
              <a:t>22. 3. 2016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6782-BCBF-4EFF-9287-A576EC24B9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E076-A3D9-4C9D-ABCE-07068229C48C}" type="datetimeFigureOut">
              <a:rPr lang="cs-CZ" smtClean="0"/>
              <a:pPr/>
              <a:t>22. 3. 2016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6782-BCBF-4EFF-9287-A576EC24B9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E076-A3D9-4C9D-ABCE-07068229C48C}" type="datetimeFigureOut">
              <a:rPr lang="cs-CZ" smtClean="0"/>
              <a:pPr/>
              <a:t>22. 3. 2016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6782-BCBF-4EFF-9287-A576EC24B9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E076-A3D9-4C9D-ABCE-07068229C48C}" type="datetimeFigureOut">
              <a:rPr lang="cs-CZ" smtClean="0"/>
              <a:pPr/>
              <a:t>22. 3. 2016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6782-BCBF-4EFF-9287-A576EC24B9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E076-A3D9-4C9D-ABCE-07068229C48C}" type="datetimeFigureOut">
              <a:rPr lang="cs-CZ" smtClean="0"/>
              <a:pPr/>
              <a:t>22. 3. 2016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6782-BCBF-4EFF-9287-A576EC24B9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E076-A3D9-4C9D-ABCE-07068229C48C}" type="datetimeFigureOut">
              <a:rPr lang="cs-CZ" smtClean="0"/>
              <a:pPr/>
              <a:t>22. 3. 2016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6782-BCBF-4EFF-9287-A576EC24B9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E076-A3D9-4C9D-ABCE-07068229C48C}" type="datetimeFigureOut">
              <a:rPr lang="cs-CZ" smtClean="0"/>
              <a:pPr/>
              <a:t>22. 3. 2016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6782-BCBF-4EFF-9287-A576EC24B9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E076-A3D9-4C9D-ABCE-07068229C48C}" type="datetimeFigureOut">
              <a:rPr lang="cs-CZ" smtClean="0"/>
              <a:pPr/>
              <a:t>22. 3. 2016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6782-BCBF-4EFF-9287-A576EC24B9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E076-A3D9-4C9D-ABCE-07068229C48C}" type="datetimeFigureOut">
              <a:rPr lang="cs-CZ" smtClean="0"/>
              <a:pPr/>
              <a:t>22. 3. 2016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6782-BCBF-4EFF-9287-A576EC24B9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E076-A3D9-4C9D-ABCE-07068229C48C}" type="datetimeFigureOut">
              <a:rPr lang="cs-CZ" smtClean="0"/>
              <a:pPr/>
              <a:t>22. 3. 2016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6782-BCBF-4EFF-9287-A576EC24B9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E076-A3D9-4C9D-ABCE-07068229C48C}" type="datetimeFigureOut">
              <a:rPr lang="cs-CZ" smtClean="0"/>
              <a:pPr/>
              <a:t>22. 3. 2016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36782-BCBF-4EFF-9287-A576EC24B9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5E076-A3D9-4C9D-ABCE-07068229C48C}" type="datetimeFigureOut">
              <a:rPr lang="cs-CZ" smtClean="0"/>
              <a:pPr/>
              <a:t>22. 3. 2016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36782-BCBF-4EFF-9287-A576EC24B96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owrse.sk/member/forum/topics/10394-hra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gif"/><Relationship Id="rId5" Type="http://schemas.openxmlformats.org/officeDocument/2006/relationships/hyperlink" Target="http://www.howrse.cz/member/forum/topic/1395864975-z%C3%A1bava-spoiler-f%C3%B3rum?page=43" TargetMode="External"/><Relationship Id="rId10" Type="http://schemas.openxmlformats.org/officeDocument/2006/relationships/hyperlink" Target="http://www.vercakone.estranky.cz/clanky/ostatni/uspechy.html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wrse.cz/member/forum/topic/1395864975-z%C3%A1bava-spoiler-f%C3%B3rum?page=43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7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gif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6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7.png"/><Relationship Id="rId3" Type="http://schemas.openxmlformats.org/officeDocument/2006/relationships/image" Target="../media/image37.png"/><Relationship Id="rId21" Type="http://schemas.openxmlformats.org/officeDocument/2006/relationships/image" Target="../media/image59.jpe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1.png"/><Relationship Id="rId2" Type="http://schemas.openxmlformats.org/officeDocument/2006/relationships/image" Target="../media/image55.jpeg"/><Relationship Id="rId16" Type="http://schemas.openxmlformats.org/officeDocument/2006/relationships/image" Target="../media/image56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8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e-and-howrse.blog.cz/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howrse.cz/aide/manue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www.howrse.cz/aide/manue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hyperlink" Target="http://howrsehelpme.webmium.com/howrse1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openxmlformats.org/officeDocument/2006/relationships/hyperlink" Target="http://world-howrse.funsite.cz/articles/achaltekinske-plemeno/" TargetMode="External"/><Relationship Id="rId12" Type="http://schemas.openxmlformats.org/officeDocument/2006/relationships/image" Target="../media/image82.png"/><Relationship Id="rId2" Type="http://schemas.openxmlformats.org/officeDocument/2006/relationships/hyperlink" Target="http://howrse.jecool.net/articles/bozsti-kone-cz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11" Type="http://schemas.openxmlformats.org/officeDocument/2006/relationships/hyperlink" Target="http://howrse.wikia.com/wiki/Box_3***" TargetMode="External"/><Relationship Id="rId5" Type="http://schemas.openxmlformats.org/officeDocument/2006/relationships/image" Target="../media/image78.jpeg"/><Relationship Id="rId10" Type="http://schemas.openxmlformats.org/officeDocument/2006/relationships/image" Target="../media/image81.png"/><Relationship Id="rId4" Type="http://schemas.openxmlformats.org/officeDocument/2006/relationships/image" Target="../media/image77.png"/><Relationship Id="rId9" Type="http://schemas.openxmlformats.org/officeDocument/2006/relationships/hyperlink" Target="http://lemanegeatubesdecatetoile.eklablog.com/moutons-c25869884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hyperlink" Target="http://pl.howrse-konie.wikia.com/wiki/Przedmioty_z_Czarnego_Rynku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hyperlink" Target="http://club-zahad.blog.cz/1212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wrse.de/dossiers/race?qName=haflinger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wrsehelper.com/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wrse.com/elevage/fiche/?id=43622193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gaia.preprod.equideow.com/media/equideo/image/chevaux/adulte/shire/normal/300/gr-c.png?18288063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2857500" cy="28575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/>
          <a:lstStyle/>
          <a:p>
            <a:r>
              <a:rPr lang="cs-CZ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Časopis</a:t>
            </a:r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s-CZ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Howrse</a:t>
            </a:r>
            <a:endParaRPr lang="cs-CZ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MADA</a:t>
            </a:r>
            <a:endParaRPr lang="cs-CZ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Obrázek 4" descr="zalté roun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077072"/>
            <a:ext cx="1905000" cy="1905000"/>
          </a:xfrm>
          <a:prstGeom prst="rect">
            <a:avLst/>
          </a:prstGeom>
        </p:spPr>
      </p:pic>
      <p:pic>
        <p:nvPicPr>
          <p:cNvPr id="6" name="Picture 7" descr="dalekohl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29000"/>
            <a:ext cx="1688976" cy="1688976"/>
          </a:xfrm>
          <a:prstGeom prst="rect">
            <a:avLst/>
          </a:prstGeom>
          <a:noFill/>
        </p:spPr>
      </p:pic>
      <p:pic>
        <p:nvPicPr>
          <p:cNvPr id="8" name="Picture 2" descr="http://gaia.preprod.equideow.com/media/equideo/image/chevaux/special/200/adulte/jaune.png?182880636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220072" y="260648"/>
            <a:ext cx="3417168" cy="3417168"/>
          </a:xfrm>
          <a:prstGeom prst="rect">
            <a:avLst/>
          </a:prstGeom>
          <a:noFill/>
        </p:spPr>
      </p:pic>
      <p:pic>
        <p:nvPicPr>
          <p:cNvPr id="9" name="Picture 6" descr="http://ouranos.preprod.equideow.com/media/equideo/image/chevaux/special/300/adulte/indigo.png?182880636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4293096"/>
            <a:ext cx="2353444" cy="2353444"/>
          </a:xfrm>
          <a:prstGeom prst="rect">
            <a:avLst/>
          </a:prstGeom>
          <a:noFill/>
        </p:spPr>
      </p:pic>
      <p:pic>
        <p:nvPicPr>
          <p:cNvPr id="53250" name="Picture 2" descr="http://www.howrse.sk/media/equideo/image/interface/logo-howrse/logo-equideow-small.png?182880636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258394">
            <a:off x="3482727" y="828121"/>
            <a:ext cx="1990725" cy="723900"/>
          </a:xfrm>
          <a:prstGeom prst="rect">
            <a:avLst/>
          </a:prstGeom>
          <a:noFill/>
        </p:spPr>
      </p:pic>
      <p:pic>
        <p:nvPicPr>
          <p:cNvPr id="53252" name="Picture 4" descr="http://www.hry-o-konich.estranky.cz/img/original/35/animace-cval-zeleny-kun.gif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8024" y="5589240"/>
            <a:ext cx="1428750" cy="971551"/>
          </a:xfrm>
          <a:prstGeom prst="rect">
            <a:avLst/>
          </a:prstGeom>
          <a:noFill/>
        </p:spPr>
      </p:pic>
      <p:pic>
        <p:nvPicPr>
          <p:cNvPr id="11" name="Picture 2" descr="poník haflinger světlý ryzá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5229200"/>
            <a:ext cx="1440159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err="1" smtClean="0"/>
              <a:t>Lovely</a:t>
            </a:r>
            <a:r>
              <a:rPr lang="cs-CZ" dirty="0" smtClean="0"/>
              <a:t> </a:t>
            </a:r>
            <a:r>
              <a:rPr lang="cs-CZ" dirty="0" err="1" smtClean="0"/>
              <a:t>Blue</a:t>
            </a:r>
            <a:endParaRPr lang="cs-CZ" dirty="0"/>
          </a:p>
        </p:txBody>
      </p:sp>
      <p:sp>
        <p:nvSpPr>
          <p:cNvPr id="3" name="Vodorovný svitek 2"/>
          <p:cNvSpPr/>
          <p:nvPr/>
        </p:nvSpPr>
        <p:spPr>
          <a:xfrm>
            <a:off x="899592" y="1628800"/>
            <a:ext cx="7488832" cy="4941168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691680" y="2348880"/>
            <a:ext cx="64087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Blip>
                <a:blip r:embed="rId2"/>
              </a:buBlip>
            </a:pPr>
            <a:r>
              <a:rPr lang="cs-CZ" sz="2800" b="1" dirty="0" smtClean="0">
                <a:solidFill>
                  <a:schemeClr val="bg1"/>
                </a:solidFill>
              </a:rPr>
              <a:t>Je to božská klisna</a:t>
            </a:r>
          </a:p>
          <a:p>
            <a:pPr algn="ctr">
              <a:buBlip>
                <a:blip r:embed="rId2"/>
              </a:buBlip>
            </a:pPr>
            <a:r>
              <a:rPr lang="cs-CZ" sz="2800" b="1" dirty="0" smtClean="0">
                <a:solidFill>
                  <a:schemeClr val="bg1"/>
                </a:solidFill>
              </a:rPr>
              <a:t>Patří mezi </a:t>
            </a:r>
            <a:r>
              <a:rPr lang="cs-CZ" sz="2800" b="1" dirty="0">
                <a:solidFill>
                  <a:schemeClr val="bg1"/>
                </a:solidFill>
              </a:rPr>
              <a:t>D</a:t>
            </a:r>
            <a:r>
              <a:rPr lang="cs-CZ" sz="2800" b="1" dirty="0" smtClean="0">
                <a:solidFill>
                  <a:schemeClr val="bg1"/>
                </a:solidFill>
              </a:rPr>
              <a:t>uhové koně</a:t>
            </a:r>
          </a:p>
          <a:p>
            <a:pPr algn="ctr">
              <a:buBlip>
                <a:blip r:embed="rId2"/>
              </a:buBlip>
            </a:pPr>
            <a:r>
              <a:rPr lang="cs-CZ" sz="2800" b="1" dirty="0" smtClean="0">
                <a:solidFill>
                  <a:schemeClr val="bg1"/>
                </a:solidFill>
              </a:rPr>
              <a:t>Každý pátek vlastníkovi dá diamant</a:t>
            </a:r>
          </a:p>
          <a:p>
            <a:pPr algn="ctr">
              <a:buBlip>
                <a:blip r:embed="rId2"/>
              </a:buBlip>
            </a:pPr>
            <a:r>
              <a:rPr lang="cs-CZ" sz="2800" b="1" dirty="0" smtClean="0">
                <a:solidFill>
                  <a:schemeClr val="bg1"/>
                </a:solidFill>
              </a:rPr>
              <a:t>Když má vlastník VIP získá za každé hřebelcování v pátek dvojnásobek energie</a:t>
            </a:r>
          </a:p>
          <a:p>
            <a:pPr algn="ctr">
              <a:buBlip>
                <a:blip r:embed="rId2"/>
              </a:buBlip>
            </a:pPr>
            <a:r>
              <a:rPr lang="cs-CZ" sz="2800" b="1" dirty="0" smtClean="0">
                <a:solidFill>
                  <a:schemeClr val="bg1"/>
                </a:solidFill>
              </a:rPr>
              <a:t>Toho to koně není možné prodat</a:t>
            </a:r>
          </a:p>
          <a:p>
            <a:pPr algn="ctr">
              <a:buBlip>
                <a:blip r:embed="rId2"/>
              </a:buBlip>
            </a:pPr>
            <a:r>
              <a:rPr lang="cs-CZ" sz="2800" b="1" dirty="0" smtClean="0">
                <a:solidFill>
                  <a:schemeClr val="bg1"/>
                </a:solidFill>
              </a:rPr>
              <a:t>Může být připuštěna s </a:t>
            </a:r>
            <a:r>
              <a:rPr lang="cs-CZ" sz="2800" b="1" dirty="0" err="1" smtClean="0">
                <a:solidFill>
                  <a:schemeClr val="bg1"/>
                </a:solidFill>
              </a:rPr>
              <a:t>Shiny</a:t>
            </a:r>
            <a:r>
              <a:rPr lang="cs-CZ" sz="2800" b="1" dirty="0" smtClean="0">
                <a:solidFill>
                  <a:schemeClr val="bg1"/>
                </a:solidFill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</a:rPr>
              <a:t>Yellow</a:t>
            </a:r>
            <a:r>
              <a:rPr lang="cs-CZ" sz="2800" b="1" dirty="0" smtClean="0">
                <a:solidFill>
                  <a:schemeClr val="bg1"/>
                </a:solidFill>
              </a:rPr>
              <a:t> a porodit </a:t>
            </a:r>
            <a:r>
              <a:rPr lang="cs-CZ" sz="2800" b="1" dirty="0" err="1" smtClean="0">
                <a:solidFill>
                  <a:schemeClr val="bg1"/>
                </a:solidFill>
              </a:rPr>
              <a:t>Forest</a:t>
            </a:r>
            <a:r>
              <a:rPr lang="cs-CZ" sz="2800" b="1" dirty="0" smtClean="0">
                <a:solidFill>
                  <a:schemeClr val="bg1"/>
                </a:solidFill>
              </a:rPr>
              <a:t> Green</a:t>
            </a: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bl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-243408"/>
            <a:ext cx="3528392" cy="3528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err="1" smtClean="0"/>
              <a:t>Shiny</a:t>
            </a:r>
            <a:r>
              <a:rPr lang="cs-CZ" dirty="0" smtClean="0"/>
              <a:t> </a:t>
            </a:r>
            <a:r>
              <a:rPr lang="cs-CZ" dirty="0" err="1" smtClean="0"/>
              <a:t>Yellow</a:t>
            </a:r>
            <a:endParaRPr lang="cs-CZ" dirty="0"/>
          </a:p>
        </p:txBody>
      </p:sp>
      <p:sp>
        <p:nvSpPr>
          <p:cNvPr id="3" name="Vodorovný svitek 2"/>
          <p:cNvSpPr/>
          <p:nvPr/>
        </p:nvSpPr>
        <p:spPr>
          <a:xfrm>
            <a:off x="899592" y="1628800"/>
            <a:ext cx="7488832" cy="4941168"/>
          </a:xfrm>
          <a:prstGeom prst="horizontalScroll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691680" y="2348880"/>
            <a:ext cx="64087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Blip>
                <a:blip r:embed="rId2"/>
              </a:buBlip>
            </a:pPr>
            <a:r>
              <a:rPr lang="cs-CZ" sz="2800" b="1" dirty="0" smtClean="0">
                <a:solidFill>
                  <a:schemeClr val="bg1"/>
                </a:solidFill>
              </a:rPr>
              <a:t>Je to božský hřebec</a:t>
            </a:r>
          </a:p>
          <a:p>
            <a:pPr algn="ctr">
              <a:buBlip>
                <a:blip r:embed="rId2"/>
              </a:buBlip>
            </a:pPr>
            <a:r>
              <a:rPr lang="cs-CZ" sz="2800" b="1" dirty="0" smtClean="0">
                <a:solidFill>
                  <a:schemeClr val="bg1"/>
                </a:solidFill>
              </a:rPr>
              <a:t>Patří mezi </a:t>
            </a:r>
            <a:r>
              <a:rPr lang="cs-CZ" sz="2800" b="1" dirty="0">
                <a:solidFill>
                  <a:schemeClr val="bg1"/>
                </a:solidFill>
              </a:rPr>
              <a:t>D</a:t>
            </a:r>
            <a:r>
              <a:rPr lang="cs-CZ" sz="2800" b="1" dirty="0" smtClean="0">
                <a:solidFill>
                  <a:schemeClr val="bg1"/>
                </a:solidFill>
              </a:rPr>
              <a:t>uhové koně</a:t>
            </a:r>
          </a:p>
          <a:p>
            <a:pPr algn="ctr">
              <a:buBlip>
                <a:blip r:embed="rId2"/>
              </a:buBlip>
            </a:pPr>
            <a:r>
              <a:rPr lang="cs-CZ" sz="2800" b="1" dirty="0" smtClean="0">
                <a:solidFill>
                  <a:schemeClr val="bg1"/>
                </a:solidFill>
              </a:rPr>
              <a:t>Každou středu vlastníkovi dá diamant</a:t>
            </a:r>
          </a:p>
          <a:p>
            <a:pPr algn="ctr">
              <a:buBlip>
                <a:blip r:embed="rId2"/>
              </a:buBlip>
            </a:pPr>
            <a:r>
              <a:rPr lang="cs-CZ" sz="2800" b="1" dirty="0" smtClean="0">
                <a:solidFill>
                  <a:schemeClr val="bg1"/>
                </a:solidFill>
              </a:rPr>
              <a:t>Když má vlastník VIP při trénování rychlosti ve středu spotřebuje  energie o polovinu míň</a:t>
            </a:r>
          </a:p>
          <a:p>
            <a:pPr algn="ctr">
              <a:buBlip>
                <a:blip r:embed="rId2"/>
              </a:buBlip>
            </a:pPr>
            <a:r>
              <a:rPr lang="cs-CZ" sz="2800" b="1" dirty="0" smtClean="0">
                <a:solidFill>
                  <a:schemeClr val="bg1"/>
                </a:solidFill>
              </a:rPr>
              <a:t>Toho to koně není možné prodat</a:t>
            </a:r>
          </a:p>
          <a:p>
            <a:pPr algn="ctr">
              <a:buBlip>
                <a:blip r:embed="rId2"/>
              </a:buBlip>
            </a:pPr>
            <a:r>
              <a:rPr lang="cs-CZ" sz="2800" b="1" dirty="0" smtClean="0">
                <a:solidFill>
                  <a:schemeClr val="bg1"/>
                </a:solidFill>
              </a:rPr>
              <a:t>Může být připuštěn v </a:t>
            </a:r>
            <a:r>
              <a:rPr lang="cs-CZ" sz="2800" b="1" dirty="0" err="1" smtClean="0">
                <a:solidFill>
                  <a:schemeClr val="bg1"/>
                </a:solidFill>
              </a:rPr>
              <a:t>Lovely</a:t>
            </a:r>
            <a:r>
              <a:rPr lang="cs-CZ" sz="2800" b="1" dirty="0" smtClean="0">
                <a:solidFill>
                  <a:schemeClr val="bg1"/>
                </a:solidFill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</a:rPr>
              <a:t>Blue</a:t>
            </a: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://gaia.preprod.equideow.com/media/equideo/image/chevaux/special/200/adulte/jaune.png?182880636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80"/>
            <a:ext cx="3417168" cy="3417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err="1" smtClean="0"/>
              <a:t>Forest</a:t>
            </a:r>
            <a:r>
              <a:rPr lang="cs-CZ" dirty="0" smtClean="0"/>
              <a:t> Green</a:t>
            </a:r>
            <a:endParaRPr lang="cs-CZ" dirty="0"/>
          </a:p>
        </p:txBody>
      </p:sp>
      <p:sp>
        <p:nvSpPr>
          <p:cNvPr id="3" name="Vodorovný svitek 2"/>
          <p:cNvSpPr/>
          <p:nvPr/>
        </p:nvSpPr>
        <p:spPr>
          <a:xfrm>
            <a:off x="971600" y="1628800"/>
            <a:ext cx="7488832" cy="4941168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691680" y="2348880"/>
            <a:ext cx="6408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Blip>
                <a:blip r:embed="rId2"/>
              </a:buBlip>
            </a:pPr>
            <a:endParaRPr lang="cs-CZ" sz="2800" b="1" dirty="0" smtClean="0">
              <a:solidFill>
                <a:schemeClr val="bg1"/>
              </a:solidFill>
            </a:endParaRPr>
          </a:p>
          <a:p>
            <a:pPr algn="ctr">
              <a:buBlip>
                <a:blip r:embed="rId2"/>
              </a:buBlip>
            </a:pPr>
            <a:r>
              <a:rPr lang="cs-CZ" sz="2800" b="1" dirty="0" smtClean="0">
                <a:solidFill>
                  <a:schemeClr val="bg1"/>
                </a:solidFill>
              </a:rPr>
              <a:t>Je to odrozený kůň připuštěním </a:t>
            </a:r>
            <a:r>
              <a:rPr lang="cs-CZ" sz="2800" b="1" dirty="0" err="1" smtClean="0">
                <a:solidFill>
                  <a:schemeClr val="bg1"/>
                </a:solidFill>
              </a:rPr>
              <a:t>Lovely</a:t>
            </a:r>
            <a:r>
              <a:rPr lang="cs-CZ" sz="2800" b="1" dirty="0" smtClean="0">
                <a:solidFill>
                  <a:schemeClr val="bg1"/>
                </a:solidFill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</a:rPr>
              <a:t>Blue</a:t>
            </a:r>
            <a:r>
              <a:rPr lang="cs-CZ" sz="2800" b="1" dirty="0" smtClean="0">
                <a:solidFill>
                  <a:schemeClr val="bg1"/>
                </a:solidFill>
              </a:rPr>
              <a:t> a </a:t>
            </a:r>
            <a:r>
              <a:rPr lang="cs-CZ" sz="2800" b="1" dirty="0" err="1" smtClean="0">
                <a:solidFill>
                  <a:schemeClr val="bg1"/>
                </a:solidFill>
              </a:rPr>
              <a:t>Shiny</a:t>
            </a:r>
            <a:r>
              <a:rPr lang="cs-CZ" sz="2800" b="1" dirty="0" smtClean="0">
                <a:solidFill>
                  <a:schemeClr val="bg1"/>
                </a:solidFill>
              </a:rPr>
              <a:t> </a:t>
            </a:r>
            <a:r>
              <a:rPr lang="cs-CZ" sz="2800" b="1" dirty="0" err="1" smtClean="0">
                <a:solidFill>
                  <a:schemeClr val="bg1"/>
                </a:solidFill>
              </a:rPr>
              <a:t>Yellow</a:t>
            </a:r>
            <a:endParaRPr lang="cs-CZ" sz="2800" b="1" dirty="0" smtClean="0">
              <a:solidFill>
                <a:schemeClr val="bg1"/>
              </a:solidFill>
            </a:endParaRPr>
          </a:p>
          <a:p>
            <a:pPr algn="ctr">
              <a:buBlip>
                <a:blip r:embed="rId2"/>
              </a:buBlip>
            </a:pPr>
            <a:r>
              <a:rPr lang="cs-CZ" sz="2800" b="1" dirty="0" smtClean="0">
                <a:solidFill>
                  <a:schemeClr val="bg1"/>
                </a:solidFill>
              </a:rPr>
              <a:t>Diamant dává ve čtvrtek</a:t>
            </a:r>
          </a:p>
        </p:txBody>
      </p:sp>
      <p:pic>
        <p:nvPicPr>
          <p:cNvPr id="8194" name="Picture 2" descr="http://creatiive.xf.cz/img/ve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2857500" cy="2857500"/>
          </a:xfrm>
          <a:prstGeom prst="rect">
            <a:avLst/>
          </a:prstGeom>
          <a:noFill/>
        </p:spPr>
      </p:pic>
      <p:pic>
        <p:nvPicPr>
          <p:cNvPr id="8196" name="Picture 4" descr="http://files.hraokonich.webnode.cz/200000359-2570a27649/70d420aae2_100771796_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364088" y="40005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/>
              <a:t> Devoted Indigo</a:t>
            </a:r>
            <a:endParaRPr lang="cs-CZ" dirty="0"/>
          </a:p>
        </p:txBody>
      </p:sp>
      <p:sp>
        <p:nvSpPr>
          <p:cNvPr id="3" name="Vodorovný svitek 2"/>
          <p:cNvSpPr/>
          <p:nvPr/>
        </p:nvSpPr>
        <p:spPr>
          <a:xfrm>
            <a:off x="971600" y="1628800"/>
            <a:ext cx="7488832" cy="4941168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691680" y="2348880"/>
            <a:ext cx="6408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Blip>
                <a:blip r:embed="rId2"/>
              </a:buBlip>
            </a:pPr>
            <a:endParaRPr lang="cs-CZ" sz="2800" b="1" dirty="0" smtClean="0">
              <a:solidFill>
                <a:schemeClr val="bg1"/>
              </a:solidFill>
            </a:endParaRPr>
          </a:p>
          <a:p>
            <a:pPr algn="ctr">
              <a:buBlip>
                <a:blip r:embed="rId2"/>
              </a:buBlip>
            </a:pPr>
            <a:r>
              <a:rPr lang="cs-CZ" sz="2800" b="1" dirty="0" smtClean="0">
                <a:solidFill>
                  <a:schemeClr val="bg1"/>
                </a:solidFill>
              </a:rPr>
              <a:t>Tohoto koně není možné prodat</a:t>
            </a:r>
          </a:p>
          <a:p>
            <a:pPr algn="ctr">
              <a:buBlip>
                <a:blip r:embed="rId2"/>
              </a:buBlip>
            </a:pPr>
            <a:r>
              <a:rPr lang="cs-CZ" sz="2800" b="1" dirty="0" smtClean="0">
                <a:solidFill>
                  <a:schemeClr val="bg1"/>
                </a:solidFill>
              </a:rPr>
              <a:t>Diamant dává  v sobotu</a:t>
            </a:r>
          </a:p>
          <a:p>
            <a:pPr algn="ctr">
              <a:buBlip>
                <a:blip r:embed="rId2"/>
              </a:buBlip>
            </a:pPr>
            <a:r>
              <a:rPr lang="cs-CZ" sz="2800" b="1" dirty="0" smtClean="0">
                <a:solidFill>
                  <a:schemeClr val="bg1"/>
                </a:solidFill>
              </a:rPr>
              <a:t>Spotřeba energie pro soutěž v drezuře či </a:t>
            </a:r>
            <a:r>
              <a:rPr lang="cs-CZ" sz="2800" b="1" dirty="0" err="1" smtClean="0">
                <a:solidFill>
                  <a:schemeClr val="bg1"/>
                </a:solidFill>
              </a:rPr>
              <a:t>trailu</a:t>
            </a:r>
            <a:r>
              <a:rPr lang="cs-CZ" sz="2800" b="1" dirty="0" smtClean="0">
                <a:solidFill>
                  <a:schemeClr val="bg1"/>
                </a:solidFill>
              </a:rPr>
              <a:t> je každou sobotu snížena o polovinu</a:t>
            </a:r>
            <a:r>
              <a:rPr lang="cs-CZ" sz="2800" dirty="0" smtClean="0"/>
              <a:t> </a:t>
            </a:r>
            <a:endParaRPr lang="cs-CZ" sz="2800" b="1" dirty="0" smtClean="0">
              <a:solidFill>
                <a:schemeClr val="bg1"/>
              </a:solidFill>
            </a:endParaRPr>
          </a:p>
        </p:txBody>
      </p:sp>
      <p:pic>
        <p:nvPicPr>
          <p:cNvPr id="7" name="Picture 6" descr="http://ouranos.preprod.equideow.com/media/equideo/image/chevaux/special/300/adulte/indigo.png?18288063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2857500" cy="2857500"/>
          </a:xfrm>
          <a:prstGeom prst="rect">
            <a:avLst/>
          </a:prstGeom>
          <a:noFill/>
        </p:spPr>
      </p:pic>
      <p:pic>
        <p:nvPicPr>
          <p:cNvPr id="79874" name="Picture 2" descr="pucev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581128"/>
            <a:ext cx="792088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/>
              <a:t> </a:t>
            </a:r>
            <a:endParaRPr lang="cs-CZ" dirty="0"/>
          </a:p>
        </p:txBody>
      </p:sp>
      <p:sp>
        <p:nvSpPr>
          <p:cNvPr id="3" name="Vodorovný svitek 2"/>
          <p:cNvSpPr/>
          <p:nvPr/>
        </p:nvSpPr>
        <p:spPr>
          <a:xfrm>
            <a:off x="971600" y="1628800"/>
            <a:ext cx="7488832" cy="4941168"/>
          </a:xfrm>
          <a:prstGeom prst="horizontalScroll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691680" y="2348880"/>
            <a:ext cx="6408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Blip>
                <a:blip r:embed="rId2"/>
              </a:buBlip>
            </a:pPr>
            <a:endParaRPr lang="cs-CZ" sz="2800" b="1" dirty="0" smtClean="0">
              <a:solidFill>
                <a:schemeClr val="bg1"/>
              </a:solidFill>
            </a:endParaRPr>
          </a:p>
          <a:p>
            <a:pPr algn="ctr">
              <a:buBlip>
                <a:blip r:embed="rId2"/>
              </a:buBlip>
            </a:pPr>
            <a:r>
              <a:rPr lang="cs-CZ" sz="2800" dirty="0" smtClean="0"/>
              <a:t>Diamant dává v neděli</a:t>
            </a:r>
          </a:p>
          <a:p>
            <a:pPr algn="ctr">
              <a:buBlip>
                <a:blip r:embed="rId2"/>
              </a:buBlip>
            </a:pPr>
            <a:r>
              <a:rPr lang="cs-CZ" sz="2800" dirty="0" smtClean="0"/>
              <a:t>Tohoto koně není možné prodat</a:t>
            </a:r>
          </a:p>
          <a:p>
            <a:pPr algn="ctr">
              <a:buBlip>
                <a:blip r:embed="rId2"/>
              </a:buBlip>
            </a:pPr>
            <a:r>
              <a:rPr lang="cs-CZ" sz="2800" dirty="0" smtClean="0"/>
              <a:t>           ??????</a:t>
            </a:r>
            <a:endParaRPr lang="cs-CZ" sz="2800" b="1" dirty="0" smtClean="0">
              <a:solidFill>
                <a:schemeClr val="bg1"/>
              </a:solidFill>
            </a:endParaRPr>
          </a:p>
        </p:txBody>
      </p:sp>
      <p:pic>
        <p:nvPicPr>
          <p:cNvPr id="79874" name="Picture 2" descr="pucev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01008"/>
            <a:ext cx="792088" cy="792088"/>
          </a:xfrm>
          <a:prstGeom prst="rect">
            <a:avLst/>
          </a:prstGeom>
          <a:noFill/>
        </p:spPr>
      </p:pic>
      <p:pic>
        <p:nvPicPr>
          <p:cNvPr id="86018" name="Picture 2" descr="http://ouranos.preprod.equideow.com/media/equideo/image/chevaux/special/300/adulte/violet.png?18288063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500" cy="285750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3131840" y="476672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chemeClr val="bg1"/>
                </a:solidFill>
              </a:rPr>
              <a:t>Brave </a:t>
            </a:r>
            <a:r>
              <a:rPr lang="cs-CZ" sz="4800" b="1" dirty="0" err="1" smtClean="0">
                <a:solidFill>
                  <a:schemeClr val="bg1"/>
                </a:solidFill>
              </a:rPr>
              <a:t>Purple</a:t>
            </a:r>
            <a:endParaRPr lang="cs-CZ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b="1" cap="all" dirty="0" err="1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Labyrind</a:t>
            </a:r>
            <a:endParaRPr lang="cs-CZ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1560" y="1628800"/>
            <a:ext cx="80648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Je to akce na howrse</a:t>
            </a:r>
          </a:p>
          <a:p>
            <a:r>
              <a:rPr lang="cs-CZ" dirty="0" smtClean="0"/>
              <a:t>Ve které musíte najít východ z bludiště, S vámi východ hledá jeden z vašich koní dle výběru, cestou získáváte Různé ceny a pamlsky, které vám pomohou se rychleji posouvat v bludišti. Když dorazíte na konec bludiště získáte božského koně </a:t>
            </a:r>
            <a:r>
              <a:rPr lang="cs-CZ" dirty="0" err="1" smtClean="0"/>
              <a:t>Lovely</a:t>
            </a:r>
            <a:r>
              <a:rPr lang="cs-CZ" dirty="0" smtClean="0"/>
              <a:t> </a:t>
            </a:r>
            <a:r>
              <a:rPr lang="cs-CZ" dirty="0" err="1" smtClean="0"/>
              <a:t>Blue</a:t>
            </a:r>
            <a:r>
              <a:rPr lang="cs-CZ" dirty="0" smtClean="0"/>
              <a:t>.</a:t>
            </a:r>
          </a:p>
          <a:p>
            <a:r>
              <a:rPr lang="cs-CZ" b="1" dirty="0" smtClean="0">
                <a:solidFill>
                  <a:srgbClr val="7030A0"/>
                </a:solidFill>
              </a:rPr>
              <a:t>A jak se dá pohybovat v bludišti???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Buď pomocí pamlsku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Nebo 20% energie koně (energie se obnovuje podle dovedností koně 2-5% za hodinu)</a:t>
            </a:r>
          </a:p>
          <a:p>
            <a:r>
              <a:rPr lang="cs-CZ" b="1" dirty="0" smtClean="0">
                <a:solidFill>
                  <a:srgbClr val="7030A0"/>
                </a:solidFill>
              </a:rPr>
              <a:t>Na co můžete při cestě narazit???</a:t>
            </a:r>
            <a:endParaRPr lang="cs-CZ" b="1" dirty="0">
              <a:solidFill>
                <a:srgbClr val="7030A0"/>
              </a:solidFill>
            </a:endParaRPr>
          </a:p>
          <a:p>
            <a:r>
              <a:rPr lang="cs-CZ" b="1" dirty="0" smtClean="0"/>
              <a:t>Dalekohled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Ten vám odkryje 10 polí bludiště</a:t>
            </a:r>
          </a:p>
          <a:p>
            <a:r>
              <a:rPr lang="cs-CZ" b="1" dirty="0" smtClean="0"/>
              <a:t>Pamlsek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ohyb o jedno pole v bludišti</a:t>
            </a:r>
          </a:p>
          <a:p>
            <a:r>
              <a:rPr lang="cs-CZ" b="1" dirty="0" smtClean="0"/>
              <a:t>Dárek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Může být jakýkoliv např. věc z  ČT, kůň, nějaké drobnosti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9458" name="Picture 2" descr="friand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714500"/>
            <a:ext cx="304800" cy="304800"/>
          </a:xfrm>
          <a:prstGeom prst="rect">
            <a:avLst/>
          </a:prstGeom>
          <a:noFill/>
        </p:spPr>
      </p:pic>
      <p:pic>
        <p:nvPicPr>
          <p:cNvPr id="19459" name="Picture 3" descr="etoi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-1425575"/>
            <a:ext cx="304800" cy="304800"/>
          </a:xfrm>
          <a:prstGeom prst="rect">
            <a:avLst/>
          </a:prstGeom>
          <a:noFill/>
        </p:spPr>
      </p:pic>
      <p:pic>
        <p:nvPicPr>
          <p:cNvPr id="19460" name="Picture 4" descr="ble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0"/>
            <a:ext cx="1905000" cy="1905001"/>
          </a:xfrm>
          <a:prstGeom prst="rect">
            <a:avLst/>
          </a:prstGeom>
          <a:noFill/>
        </p:spPr>
      </p:pic>
      <p:pic>
        <p:nvPicPr>
          <p:cNvPr id="19463" name="Picture 7" descr="dalekohl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5085184"/>
            <a:ext cx="1472952" cy="1472952"/>
          </a:xfrm>
          <a:prstGeom prst="rect">
            <a:avLst/>
          </a:prstGeom>
          <a:noFill/>
        </p:spPr>
      </p:pic>
      <p:pic>
        <p:nvPicPr>
          <p:cNvPr id="19465" name="Picture 9" descr="pamlse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3501008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8" name="Picture 10" descr="http://nd06.jxs.cz/490/282/6f698f6ac0_100782424_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0728" y="-2043608"/>
            <a:ext cx="12845557" cy="988772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Obrázky k Labyrintu</a:t>
            </a:r>
            <a:endParaRPr lang="cs-CZ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2770" name="Picture 2" descr="http://nd06.jxs.cz/146/412/1d43b96b2e_100782425_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72816"/>
            <a:ext cx="4104450" cy="1368152"/>
          </a:xfrm>
          <a:prstGeom prst="rect">
            <a:avLst/>
          </a:prstGeom>
          <a:noFill/>
        </p:spPr>
      </p:pic>
      <p:pic>
        <p:nvPicPr>
          <p:cNvPr id="32772" name="Picture 4" descr="http://nd06.jxs.cz/605/271/c4e3c16f35_100782423_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3717032"/>
            <a:ext cx="5138598" cy="3140968"/>
          </a:xfrm>
          <a:prstGeom prst="rect">
            <a:avLst/>
          </a:prstGeom>
          <a:noFill/>
        </p:spPr>
      </p:pic>
      <p:pic>
        <p:nvPicPr>
          <p:cNvPr id="32774" name="Picture 6" descr="http://img15.hostingpics.net/pics/832961jaugeoca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717032"/>
            <a:ext cx="4001968" cy="2323332"/>
          </a:xfrm>
          <a:prstGeom prst="rect">
            <a:avLst/>
          </a:prstGeom>
          <a:noFill/>
        </p:spPr>
      </p:pic>
      <p:pic>
        <p:nvPicPr>
          <p:cNvPr id="32776" name="Picture 8" descr="http://nd06.jxs.cz/407/590/4a72499328_100771798_o2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3528" y="1052736"/>
            <a:ext cx="3073524" cy="307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b="1" cap="all" dirty="0" smtClean="0">
                <a:ln w="0">
                  <a:solidFill>
                    <a:schemeClr val="accent6"/>
                  </a:solidFill>
                </a:ln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Vykopávky pod vodou</a:t>
            </a:r>
            <a:endParaRPr lang="cs-CZ" b="1" cap="all" dirty="0">
              <a:ln w="0">
                <a:solidFill>
                  <a:schemeClr val="accent6"/>
                </a:solidFill>
              </a:ln>
              <a:solidFill>
                <a:schemeClr val="accent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1484784"/>
            <a:ext cx="8280920" cy="10433804"/>
          </a:xfrm>
          <a:prstGeom prst="flowChartDocumen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Blip>
                <a:blip r:embed="rId2"/>
              </a:buBlip>
            </a:pPr>
            <a:r>
              <a:rPr lang="cs-CZ" sz="2000" dirty="0" smtClean="0"/>
              <a:t> Až do 25. červen 2015 ve 14:00:00 se můžete stát dobrodruhem! Provádějte vykopávky pod vodou a hledejte ztracené poklady. Dávejte pozor na pasti!</a:t>
            </a:r>
          </a:p>
          <a:p>
            <a:pPr algn="ctr">
              <a:buBlip>
                <a:blip r:embed="rId2"/>
              </a:buBlip>
            </a:pPr>
            <a:r>
              <a:rPr lang="cs-CZ" sz="2000" dirty="0" smtClean="0"/>
              <a:t>Při vykopávání musíte vykopat 162 kostí aby jste získali nového božského koně</a:t>
            </a:r>
          </a:p>
          <a:p>
            <a:pPr algn="ctr"/>
            <a:r>
              <a:rPr lang="cs-CZ" sz="2000" b="1" dirty="0" smtClean="0"/>
              <a:t>Jak funguje vykopávání?</a:t>
            </a:r>
          </a:p>
          <a:p>
            <a:pPr algn="ctr" fontAlgn="ctr"/>
            <a:r>
              <a:rPr lang="cs-CZ" sz="2000" dirty="0" smtClean="0"/>
              <a:t>Vyberte si místo, kde chcete kopat</a:t>
            </a:r>
          </a:p>
          <a:p>
            <a:pPr algn="ctr" fontAlgn="ctr"/>
            <a:r>
              <a:rPr lang="cs-CZ" sz="2000" dirty="0" smtClean="0"/>
              <a:t>Zjistěte, co se tam skrývá</a:t>
            </a:r>
          </a:p>
          <a:p>
            <a:pPr algn="ctr" fontAlgn="ctr"/>
            <a:r>
              <a:rPr lang="cs-CZ" sz="2000" dirty="0" smtClean="0"/>
              <a:t>Počkejte, až budete moct vykopávat znovu (s tímto nástrojem můžete vykopávat 20krát každých 24 hodin)</a:t>
            </a:r>
          </a:p>
          <a:p>
            <a:pPr algn="ctr" fontAlgn="ctr"/>
            <a:r>
              <a:rPr lang="cs-CZ" sz="2000" dirty="0" smtClean="0"/>
              <a:t>Vybavení a relikvie můžete vyměnit za výkonnější vybavení</a:t>
            </a:r>
          </a:p>
          <a:p>
            <a:pPr algn="ctr" fontAlgn="ctr"/>
            <a:endParaRPr lang="cs-CZ" sz="2000" dirty="0" smtClean="0"/>
          </a:p>
          <a:p>
            <a:pPr algn="ctr"/>
            <a:r>
              <a:rPr lang="cs-CZ" sz="2000" b="1" dirty="0" smtClean="0"/>
              <a:t>Jackpot</a:t>
            </a:r>
          </a:p>
          <a:p>
            <a:pPr algn="ctr"/>
            <a:r>
              <a:rPr lang="cs-CZ" sz="2000" dirty="0" smtClean="0"/>
              <a:t>Když najdete všechny kosti z kostry božského koně Devoted Indigo, tak se přidá na Vaši chovnou farmu! Pokračujte ve vykopávání, abyste je nalezly všechny.</a:t>
            </a:r>
          </a:p>
          <a:p>
            <a:endParaRPr lang="cs-CZ" sz="2000" dirty="0" smtClean="0"/>
          </a:p>
          <a:p>
            <a:pPr algn="ctr"/>
            <a:endParaRPr lang="cs-CZ" sz="2000" dirty="0" smtClean="0"/>
          </a:p>
          <a:p>
            <a:pPr algn="ctr"/>
            <a:endParaRPr lang="cs-CZ" sz="2000" dirty="0" smtClean="0"/>
          </a:p>
          <a:p>
            <a:pPr algn="ctr"/>
            <a:endParaRPr lang="cs-CZ" sz="2000" dirty="0" smtClean="0"/>
          </a:p>
          <a:p>
            <a:pPr algn="ctr"/>
            <a:endParaRPr lang="cs-CZ" sz="2000" dirty="0" smtClean="0"/>
          </a:p>
          <a:p>
            <a:pPr algn="ctr"/>
            <a:endParaRPr lang="cs-CZ" sz="2000" dirty="0" smtClean="0"/>
          </a:p>
          <a:p>
            <a:pPr algn="ctr"/>
            <a:endParaRPr lang="cs-CZ" sz="2000" dirty="0" smtClean="0"/>
          </a:p>
          <a:p>
            <a:pPr algn="ctr"/>
            <a:endParaRPr lang="cs-CZ" sz="2000" dirty="0" smtClean="0"/>
          </a:p>
          <a:p>
            <a:pPr algn="ctr"/>
            <a:endParaRPr lang="cs-CZ" sz="2000" dirty="0" smtClean="0"/>
          </a:p>
          <a:p>
            <a:pPr algn="ctr"/>
            <a:endParaRPr lang="cs-CZ" sz="2000" dirty="0" smtClean="0"/>
          </a:p>
          <a:p>
            <a:pPr algn="ctr"/>
            <a:endParaRPr lang="cs-CZ" sz="2000" dirty="0" smtClean="0"/>
          </a:p>
          <a:p>
            <a:pPr algn="ctr"/>
            <a:endParaRPr lang="cs-CZ" sz="2000" dirty="0" smtClean="0"/>
          </a:p>
          <a:p>
            <a:pPr algn="ctr"/>
            <a:endParaRPr lang="cs-CZ" sz="2000" dirty="0"/>
          </a:p>
        </p:txBody>
      </p:sp>
      <p:pic>
        <p:nvPicPr>
          <p:cNvPr id="8" name="Picture 2" descr="fouill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852936"/>
            <a:ext cx="2533650" cy="914400"/>
          </a:xfrm>
          <a:prstGeom prst="rect">
            <a:avLst/>
          </a:prstGeom>
          <a:noFill/>
        </p:spPr>
      </p:pic>
      <p:pic>
        <p:nvPicPr>
          <p:cNvPr id="9" name="Picture 6" descr="http://ouranos.preprod.equideow.com/media/equideo/image/chevaux/special/300/adulte/indigo.png?18288063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2996952"/>
            <a:ext cx="1993404" cy="199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b="1" cap="all" dirty="0" smtClean="0">
                <a:ln w="0">
                  <a:solidFill>
                    <a:schemeClr val="accent6"/>
                  </a:solidFill>
                </a:ln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Vykopávky pod vodou</a:t>
            </a:r>
            <a:endParaRPr lang="cs-CZ" b="1" cap="all" dirty="0">
              <a:ln w="0">
                <a:solidFill>
                  <a:schemeClr val="accent6"/>
                </a:solidFill>
              </a:ln>
              <a:solidFill>
                <a:schemeClr val="accent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55576" y="3118515"/>
            <a:ext cx="3384376" cy="747897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Blip>
                <a:blip r:embed="rId2"/>
              </a:buBlip>
            </a:pPr>
            <a:r>
              <a:rPr lang="cs-CZ" sz="2000" dirty="0" smtClean="0"/>
              <a:t>stojí 1 pas </a:t>
            </a:r>
          </a:p>
          <a:p>
            <a:pPr algn="ctr">
              <a:buBlip>
                <a:blip r:embed="rId2"/>
              </a:buBlip>
            </a:pPr>
            <a:r>
              <a:rPr lang="cs-CZ" sz="2000" dirty="0" smtClean="0"/>
              <a:t>Zbývá Vám 23 hodin 41 minut pro zakoupení balíčku </a:t>
            </a:r>
            <a:r>
              <a:rPr lang="cs-CZ" sz="2000" strike="sngStrike" dirty="0" smtClean="0"/>
              <a:t>3</a:t>
            </a:r>
            <a:r>
              <a:rPr lang="cs-CZ" sz="2000" dirty="0" smtClean="0"/>
              <a:t> </a:t>
            </a:r>
            <a:r>
              <a:rPr lang="cs-CZ" sz="2000" b="1" dirty="0" smtClean="0"/>
              <a:t>6</a:t>
            </a:r>
            <a:r>
              <a:rPr lang="cs-CZ" sz="2000" dirty="0" smtClean="0"/>
              <a:t> min pouze za jeden pas. Každá mina Vám umožní kopat jedenkrát navíc. S minami můžete také snadněji nalézt kosti a odměny a vyhnout se nepříjemným překvapením!</a:t>
            </a:r>
          </a:p>
          <a:p>
            <a:pPr>
              <a:buBlip>
                <a:blip r:embed="rId2"/>
              </a:buBlip>
            </a:pPr>
            <a:endParaRPr lang="cs-CZ" sz="2000" dirty="0" smtClean="0"/>
          </a:p>
          <a:p>
            <a:pPr>
              <a:buBlip>
                <a:blip r:embed="rId2"/>
              </a:buBlip>
            </a:pPr>
            <a:endParaRPr lang="cs-CZ" sz="2000" dirty="0" smtClean="0"/>
          </a:p>
          <a:p>
            <a:pPr algn="ctr"/>
            <a:endParaRPr lang="cs-CZ" sz="2000" dirty="0" smtClean="0"/>
          </a:p>
          <a:p>
            <a:pPr algn="ctr"/>
            <a:endParaRPr lang="cs-CZ" sz="2000" dirty="0" smtClean="0"/>
          </a:p>
          <a:p>
            <a:pPr algn="ctr"/>
            <a:endParaRPr lang="cs-CZ" sz="2000" dirty="0" smtClean="0"/>
          </a:p>
          <a:p>
            <a:pPr algn="ctr"/>
            <a:endParaRPr lang="cs-CZ" sz="2000" dirty="0" smtClean="0"/>
          </a:p>
          <a:p>
            <a:pPr algn="ctr"/>
            <a:endParaRPr lang="cs-CZ" sz="2000" dirty="0" smtClean="0"/>
          </a:p>
          <a:p>
            <a:pPr algn="ctr"/>
            <a:endParaRPr lang="cs-CZ" sz="2000" dirty="0" smtClean="0"/>
          </a:p>
          <a:p>
            <a:pPr algn="ctr"/>
            <a:endParaRPr lang="cs-CZ" sz="2000" dirty="0" smtClean="0"/>
          </a:p>
          <a:p>
            <a:pPr algn="ctr"/>
            <a:endParaRPr lang="cs-CZ" sz="2000" dirty="0" smtClean="0"/>
          </a:p>
          <a:p>
            <a:pPr algn="ctr"/>
            <a:endParaRPr lang="cs-CZ" sz="2000" dirty="0" smtClean="0"/>
          </a:p>
          <a:p>
            <a:pPr algn="ctr"/>
            <a:endParaRPr lang="cs-CZ" sz="2000" dirty="0" smtClean="0"/>
          </a:p>
          <a:p>
            <a:pPr algn="ctr"/>
            <a:endParaRPr lang="cs-CZ" sz="2000" dirty="0" smtClean="0"/>
          </a:p>
          <a:p>
            <a:pPr algn="ctr"/>
            <a:endParaRPr lang="cs-CZ" sz="2000" dirty="0"/>
          </a:p>
        </p:txBody>
      </p:sp>
      <p:pic>
        <p:nvPicPr>
          <p:cNvPr id="1028" name="Picture 4" descr="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29" name="Picture 5" descr="fouill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0350" y="1124744"/>
            <a:ext cx="2533650" cy="914400"/>
          </a:xfrm>
          <a:prstGeom prst="rect">
            <a:avLst/>
          </a:prstGeom>
          <a:noFill/>
        </p:spPr>
      </p:pic>
      <p:pic>
        <p:nvPicPr>
          <p:cNvPr id="1030" name="Picture 6" descr="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31" name="Picture 7" descr="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32" name="Picture 8" descr="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34" name="Picture 10" descr="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65" name="Picture 41" descr="reliq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332656"/>
            <a:ext cx="571500" cy="571500"/>
          </a:xfrm>
          <a:prstGeom prst="rect">
            <a:avLst/>
          </a:prstGeom>
          <a:noFill/>
        </p:spPr>
      </p:pic>
      <p:pic>
        <p:nvPicPr>
          <p:cNvPr id="1036" name="Picture 12" descr="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050" y="-6977063"/>
            <a:ext cx="304800" cy="304800"/>
          </a:xfrm>
          <a:prstGeom prst="rect">
            <a:avLst/>
          </a:prstGeom>
          <a:noFill/>
        </p:spPr>
      </p:pic>
      <p:pic>
        <p:nvPicPr>
          <p:cNvPr id="1039" name="Picture 15" descr="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8475" y="-6688138"/>
            <a:ext cx="2762250" cy="2762250"/>
          </a:xfrm>
          <a:prstGeom prst="rect">
            <a:avLst/>
          </a:prstGeom>
          <a:noFill/>
        </p:spPr>
      </p:pic>
      <p:pic>
        <p:nvPicPr>
          <p:cNvPr id="1040" name="Picture 16" descr="3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56838" y="-6688138"/>
            <a:ext cx="2762250" cy="2762250"/>
          </a:xfrm>
          <a:prstGeom prst="rect">
            <a:avLst/>
          </a:prstGeom>
          <a:noFill/>
        </p:spPr>
      </p:pic>
      <p:pic>
        <p:nvPicPr>
          <p:cNvPr id="1041" name="Picture 17" descr="3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665200" y="-6688138"/>
            <a:ext cx="2762250" cy="2762250"/>
          </a:xfrm>
          <a:prstGeom prst="rect">
            <a:avLst/>
          </a:prstGeom>
          <a:noFill/>
        </p:spPr>
      </p:pic>
      <p:pic>
        <p:nvPicPr>
          <p:cNvPr id="1042" name="Picture 18" descr="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073563" y="-6688138"/>
            <a:ext cx="2762250" cy="2762250"/>
          </a:xfrm>
          <a:prstGeom prst="rect">
            <a:avLst/>
          </a:prstGeom>
          <a:noFill/>
        </p:spPr>
      </p:pic>
      <p:pic>
        <p:nvPicPr>
          <p:cNvPr id="1046" name="Picture 22" descr="4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447588" y="-4037013"/>
            <a:ext cx="2762250" cy="2762250"/>
          </a:xfrm>
          <a:prstGeom prst="rect">
            <a:avLst/>
          </a:prstGeom>
          <a:noFill/>
        </p:spPr>
      </p:pic>
      <p:pic>
        <p:nvPicPr>
          <p:cNvPr id="1047" name="Picture 23" descr="3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855950" y="-4037013"/>
            <a:ext cx="2762250" cy="2762250"/>
          </a:xfrm>
          <a:prstGeom prst="rect">
            <a:avLst/>
          </a:prstGeom>
          <a:noFill/>
        </p:spPr>
      </p:pic>
      <p:pic>
        <p:nvPicPr>
          <p:cNvPr id="1051" name="Picture 27" descr="3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209338" y="-1385888"/>
            <a:ext cx="2762250" cy="2762251"/>
          </a:xfrm>
          <a:prstGeom prst="rect">
            <a:avLst/>
          </a:prstGeom>
          <a:noFill/>
        </p:spPr>
      </p:pic>
      <p:pic>
        <p:nvPicPr>
          <p:cNvPr id="1052" name="Picture 28" descr="5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617700" y="-1385888"/>
            <a:ext cx="2762250" cy="2762251"/>
          </a:xfrm>
          <a:prstGeom prst="rect">
            <a:avLst/>
          </a:prstGeom>
          <a:noFill/>
        </p:spPr>
      </p:pic>
      <p:pic>
        <p:nvPicPr>
          <p:cNvPr id="1053" name="Picture 29" descr="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026063" y="-1385888"/>
            <a:ext cx="2762250" cy="2762251"/>
          </a:xfrm>
          <a:prstGeom prst="rect">
            <a:avLst/>
          </a:prstGeom>
          <a:noFill/>
        </p:spPr>
      </p:pic>
      <p:pic>
        <p:nvPicPr>
          <p:cNvPr id="1057" name="Picture 33" descr="5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601700" y="1265238"/>
            <a:ext cx="2762250" cy="2762250"/>
          </a:xfrm>
          <a:prstGeom prst="rect">
            <a:avLst/>
          </a:prstGeom>
          <a:noFill/>
        </p:spPr>
      </p:pic>
      <p:pic>
        <p:nvPicPr>
          <p:cNvPr id="1058" name="Picture 34" descr="2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010063" y="1265238"/>
            <a:ext cx="2762250" cy="2762250"/>
          </a:xfrm>
          <a:prstGeom prst="rect">
            <a:avLst/>
          </a:prstGeom>
          <a:noFill/>
        </p:spPr>
      </p:pic>
      <p:pic>
        <p:nvPicPr>
          <p:cNvPr id="1063" name="Picture 39" descr="1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792450" y="3916363"/>
            <a:ext cx="2762250" cy="2762250"/>
          </a:xfrm>
          <a:prstGeom prst="rect">
            <a:avLst/>
          </a:prstGeom>
          <a:noFill/>
        </p:spPr>
      </p:pic>
      <p:pic>
        <p:nvPicPr>
          <p:cNvPr id="1068" name="Picture 44" descr="fouilleoutilc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27584" y="548680"/>
            <a:ext cx="571500" cy="571500"/>
          </a:xfrm>
          <a:prstGeom prst="rect">
            <a:avLst/>
          </a:prstGeom>
          <a:noFill/>
        </p:spPr>
      </p:pic>
      <p:pic>
        <p:nvPicPr>
          <p:cNvPr id="1070" name="Picture 46" descr="fouilleoutild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908720"/>
            <a:ext cx="571500" cy="571500"/>
          </a:xfrm>
          <a:prstGeom prst="rect">
            <a:avLst/>
          </a:prstGeom>
          <a:noFill/>
        </p:spPr>
      </p:pic>
      <p:pic>
        <p:nvPicPr>
          <p:cNvPr id="1072" name="Picture 48" descr="balíček min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572000" y="1772816"/>
            <a:ext cx="4392488" cy="4392488"/>
          </a:xfrm>
          <a:prstGeom prst="rect">
            <a:avLst/>
          </a:prstGeom>
          <a:noFill/>
        </p:spPr>
      </p:pic>
      <p:sp>
        <p:nvSpPr>
          <p:cNvPr id="52" name="Obdélník 51"/>
          <p:cNvSpPr/>
          <p:nvPr/>
        </p:nvSpPr>
        <p:spPr>
          <a:xfrm>
            <a:off x="683568" y="1556792"/>
            <a:ext cx="33205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zupimages.net/up/15/19/58gz.jpg"/>
          <p:cNvPicPr>
            <a:picLocks noChangeAspect="1" noChangeArrowheads="1"/>
          </p:cNvPicPr>
          <p:nvPr/>
        </p:nvPicPr>
        <p:blipFill>
          <a:blip r:embed="rId2" cstate="print"/>
          <a:srcRect t="6531" b="19930"/>
          <a:stretch>
            <a:fillRect/>
          </a:stretch>
        </p:blipFill>
        <p:spPr bwMode="auto">
          <a:xfrm>
            <a:off x="4932040" y="4581128"/>
            <a:ext cx="3456384" cy="212420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b="1" cap="all" dirty="0" smtClean="0">
                <a:ln w="0">
                  <a:solidFill>
                    <a:schemeClr val="accent6"/>
                  </a:solidFill>
                </a:ln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Vykopávky pod vodou</a:t>
            </a:r>
            <a:endParaRPr lang="cs-CZ" b="1" cap="all" dirty="0">
              <a:ln w="0">
                <a:solidFill>
                  <a:schemeClr val="accent6"/>
                </a:solidFill>
              </a:ln>
              <a:solidFill>
                <a:schemeClr val="accent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8" name="Picture 4" descr="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30" name="Picture 6" descr="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31" name="Picture 7" descr="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32" name="Picture 8" descr="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34" name="Picture 10" descr="transpar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036" name="Picture 12" descr="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050" y="-6977063"/>
            <a:ext cx="304800" cy="304800"/>
          </a:xfrm>
          <a:prstGeom prst="rect">
            <a:avLst/>
          </a:prstGeom>
          <a:noFill/>
        </p:spPr>
      </p:pic>
      <p:pic>
        <p:nvPicPr>
          <p:cNvPr id="1039" name="Picture 15" descr="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8475" y="-6688138"/>
            <a:ext cx="2762250" cy="2762250"/>
          </a:xfrm>
          <a:prstGeom prst="rect">
            <a:avLst/>
          </a:prstGeom>
          <a:noFill/>
        </p:spPr>
      </p:pic>
      <p:pic>
        <p:nvPicPr>
          <p:cNvPr id="1040" name="Picture 16" descr="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56838" y="-6688138"/>
            <a:ext cx="2762250" cy="2762250"/>
          </a:xfrm>
          <a:prstGeom prst="rect">
            <a:avLst/>
          </a:prstGeom>
          <a:noFill/>
        </p:spPr>
      </p:pic>
      <p:pic>
        <p:nvPicPr>
          <p:cNvPr id="1041" name="Picture 17" descr="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665200" y="-6688138"/>
            <a:ext cx="2762250" cy="2762250"/>
          </a:xfrm>
          <a:prstGeom prst="rect">
            <a:avLst/>
          </a:prstGeom>
          <a:noFill/>
        </p:spPr>
      </p:pic>
      <p:pic>
        <p:nvPicPr>
          <p:cNvPr id="1042" name="Picture 18" descr="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073563" y="-6688138"/>
            <a:ext cx="2762250" cy="2762250"/>
          </a:xfrm>
          <a:prstGeom prst="rect">
            <a:avLst/>
          </a:prstGeom>
          <a:noFill/>
        </p:spPr>
      </p:pic>
      <p:pic>
        <p:nvPicPr>
          <p:cNvPr id="1046" name="Picture 22" descr="4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447588" y="-4037013"/>
            <a:ext cx="2762250" cy="2762250"/>
          </a:xfrm>
          <a:prstGeom prst="rect">
            <a:avLst/>
          </a:prstGeom>
          <a:noFill/>
        </p:spPr>
      </p:pic>
      <p:pic>
        <p:nvPicPr>
          <p:cNvPr id="1047" name="Picture 23" descr="3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855950" y="-4037013"/>
            <a:ext cx="2762250" cy="2762250"/>
          </a:xfrm>
          <a:prstGeom prst="rect">
            <a:avLst/>
          </a:prstGeom>
          <a:noFill/>
        </p:spPr>
      </p:pic>
      <p:pic>
        <p:nvPicPr>
          <p:cNvPr id="1051" name="Picture 27" descr="3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209338" y="-1385888"/>
            <a:ext cx="2762250" cy="2762251"/>
          </a:xfrm>
          <a:prstGeom prst="rect">
            <a:avLst/>
          </a:prstGeom>
          <a:noFill/>
        </p:spPr>
      </p:pic>
      <p:pic>
        <p:nvPicPr>
          <p:cNvPr id="1052" name="Picture 28" descr="5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617700" y="-1385888"/>
            <a:ext cx="2762250" cy="2762251"/>
          </a:xfrm>
          <a:prstGeom prst="rect">
            <a:avLst/>
          </a:prstGeom>
          <a:noFill/>
        </p:spPr>
      </p:pic>
      <p:pic>
        <p:nvPicPr>
          <p:cNvPr id="1053" name="Picture 29" descr="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026063" y="-1385888"/>
            <a:ext cx="2762250" cy="2762251"/>
          </a:xfrm>
          <a:prstGeom prst="rect">
            <a:avLst/>
          </a:prstGeom>
          <a:noFill/>
        </p:spPr>
      </p:pic>
      <p:pic>
        <p:nvPicPr>
          <p:cNvPr id="1057" name="Picture 33" descr="5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601700" y="1265238"/>
            <a:ext cx="2762250" cy="2762250"/>
          </a:xfrm>
          <a:prstGeom prst="rect">
            <a:avLst/>
          </a:prstGeom>
          <a:noFill/>
        </p:spPr>
      </p:pic>
      <p:pic>
        <p:nvPicPr>
          <p:cNvPr id="1058" name="Picture 34" descr="2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010063" y="1265238"/>
            <a:ext cx="2762250" cy="2762250"/>
          </a:xfrm>
          <a:prstGeom prst="rect">
            <a:avLst/>
          </a:prstGeom>
          <a:noFill/>
        </p:spPr>
      </p:pic>
      <p:pic>
        <p:nvPicPr>
          <p:cNvPr id="1062" name="Picture 38" descr="2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384088" y="3916363"/>
            <a:ext cx="2762250" cy="2762250"/>
          </a:xfrm>
          <a:prstGeom prst="rect">
            <a:avLst/>
          </a:prstGeom>
          <a:noFill/>
        </p:spPr>
      </p:pic>
      <p:pic>
        <p:nvPicPr>
          <p:cNvPr id="1063" name="Picture 39" descr="1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792450" y="3916363"/>
            <a:ext cx="2762250" cy="2762250"/>
          </a:xfrm>
          <a:prstGeom prst="rect">
            <a:avLst/>
          </a:prstGeom>
          <a:noFill/>
        </p:spPr>
      </p:pic>
      <p:pic>
        <p:nvPicPr>
          <p:cNvPr id="80899" name="Picture 3" descr="http://ouranos.equideow.com/media/equideo/image/concours/fouille/fouille-2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3645024"/>
            <a:ext cx="3990443" cy="1440160"/>
          </a:xfrm>
          <a:prstGeom prst="rect">
            <a:avLst/>
          </a:prstGeom>
          <a:noFill/>
        </p:spPr>
      </p:pic>
      <p:pic>
        <p:nvPicPr>
          <p:cNvPr id="80900" name="Picture 4" descr="http://ouranos.equideow.com/media/equideo/image/concours/fouille/fouille-3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5229200"/>
            <a:ext cx="3790921" cy="1368152"/>
          </a:xfrm>
          <a:prstGeom prst="rect">
            <a:avLst/>
          </a:prstGeom>
          <a:noFill/>
        </p:spPr>
      </p:pic>
      <p:pic>
        <p:nvPicPr>
          <p:cNvPr id="80898" name="Picture 2" descr="http://ouranos.equideow.com/media/equideo/image/concours/fouille/fouille-1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51520" y="2132856"/>
            <a:ext cx="3591399" cy="1296144"/>
          </a:xfrm>
          <a:prstGeom prst="rect">
            <a:avLst/>
          </a:prstGeom>
          <a:noFill/>
        </p:spPr>
      </p:pic>
      <p:sp>
        <p:nvSpPr>
          <p:cNvPr id="32" name="Obdélník 31"/>
          <p:cNvSpPr/>
          <p:nvPr/>
        </p:nvSpPr>
        <p:spPr>
          <a:xfrm>
            <a:off x="251520" y="1412776"/>
            <a:ext cx="3838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Takhle vypadají políčka při odkopování.</a:t>
            </a:r>
            <a:endParaRPr lang="cs-CZ" dirty="0"/>
          </a:p>
        </p:txBody>
      </p:sp>
      <p:pic>
        <p:nvPicPr>
          <p:cNvPr id="33" name="Picture 4" descr="http://gaia.equideow.com/media/equideo/image/concours/fouille/squelette.jpg"/>
          <p:cNvPicPr>
            <a:picLocks noChangeAspect="1" noChangeArrowheads="1"/>
          </p:cNvPicPr>
          <p:nvPr/>
        </p:nvPicPr>
        <p:blipFill>
          <a:blip r:embed="rId21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99992" y="1772816"/>
            <a:ext cx="4277276" cy="2376264"/>
          </a:xfrm>
          <a:prstGeom prst="rect">
            <a:avLst/>
          </a:prstGeom>
          <a:noFill/>
        </p:spPr>
      </p:pic>
      <p:sp>
        <p:nvSpPr>
          <p:cNvPr id="34" name="TextovéPole 33"/>
          <p:cNvSpPr txBox="1"/>
          <p:nvPr/>
        </p:nvSpPr>
        <p:spPr>
          <a:xfrm>
            <a:off x="6300192" y="422108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Kostra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Obsah Časopisu</a:t>
            </a:r>
            <a:endParaRPr lang="cs-CZ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340768"/>
            <a:ext cx="7272808" cy="53245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dirty="0" smtClean="0">
                <a:ln w="11430">
                  <a:solidFill>
                    <a:srgbClr val="00B0F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 tomto časopise bude:</a:t>
            </a:r>
          </a:p>
          <a:p>
            <a:pPr algn="ctr"/>
            <a:r>
              <a:rPr lang="cs-CZ" sz="2800" b="1" dirty="0" smtClean="0">
                <a:ln w="11430">
                  <a:solidFill>
                    <a:srgbClr val="00B0F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NOVINKY na Howrse</a:t>
            </a:r>
          </a:p>
          <a:p>
            <a:pPr algn="ctr"/>
            <a:r>
              <a:rPr lang="cs-CZ" sz="2800" b="1" dirty="0" smtClean="0">
                <a:ln w="11430">
                  <a:solidFill>
                    <a:srgbClr val="00B0F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Něco o nových božácích</a:t>
            </a:r>
          </a:p>
          <a:p>
            <a:pPr algn="ctr"/>
            <a:r>
              <a:rPr lang="cs-CZ" sz="2800" b="1" dirty="0" smtClean="0">
                <a:ln w="11430">
                  <a:solidFill>
                    <a:srgbClr val="00B0F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Kvíz</a:t>
            </a:r>
          </a:p>
          <a:p>
            <a:pPr algn="ctr"/>
            <a:r>
              <a:rPr lang="cs-CZ" sz="2800" b="1" dirty="0" smtClean="0">
                <a:ln w="11430">
                  <a:solidFill>
                    <a:srgbClr val="00B0F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Grafika</a:t>
            </a:r>
          </a:p>
          <a:p>
            <a:pPr algn="ctr"/>
            <a:r>
              <a:rPr lang="cs-CZ" sz="2800" b="1" dirty="0" smtClean="0">
                <a:ln w="11430">
                  <a:solidFill>
                    <a:srgbClr val="00B0F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Anketa</a:t>
            </a:r>
          </a:p>
          <a:p>
            <a:pPr algn="ctr"/>
            <a:r>
              <a:rPr lang="cs-CZ" sz="2800" b="1" dirty="0" smtClean="0">
                <a:ln w="11430">
                  <a:solidFill>
                    <a:srgbClr val="00B0F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Černý trh</a:t>
            </a:r>
          </a:p>
          <a:p>
            <a:pPr algn="ctr"/>
            <a:r>
              <a:rPr lang="cs-CZ" sz="2800" b="1" dirty="0" smtClean="0">
                <a:ln w="11430">
                  <a:solidFill>
                    <a:srgbClr val="00B0F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Zajímavosti</a:t>
            </a:r>
          </a:p>
          <a:p>
            <a:pPr algn="ctr"/>
            <a:r>
              <a:rPr lang="cs-CZ" sz="2800" b="1" dirty="0" smtClean="0">
                <a:ln w="11430">
                  <a:solidFill>
                    <a:srgbClr val="00B0F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 prezentací hráčů</a:t>
            </a:r>
          </a:p>
          <a:p>
            <a:pPr algn="ctr"/>
            <a:r>
              <a:rPr lang="cs-CZ" sz="2800" b="1" dirty="0" smtClean="0">
                <a:ln w="11430">
                  <a:solidFill>
                    <a:srgbClr val="00B0F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Články</a:t>
            </a:r>
          </a:p>
          <a:p>
            <a:pPr algn="ctr"/>
            <a:r>
              <a:rPr lang="cs-CZ" sz="2800" b="1" dirty="0" smtClean="0">
                <a:ln w="11430">
                  <a:solidFill>
                    <a:srgbClr val="00B0F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Správné odpovědi na kvíz</a:t>
            </a:r>
          </a:p>
          <a:p>
            <a:pPr algn="ctr"/>
            <a:r>
              <a:rPr lang="cs-CZ" sz="2800" b="1" dirty="0" smtClean="0">
                <a:ln w="11430">
                  <a:solidFill>
                    <a:srgbClr val="00B0F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Bonus</a:t>
            </a:r>
            <a:endParaRPr lang="cs-CZ" sz="2800" b="1" dirty="0">
              <a:ln w="11430">
                <a:solidFill>
                  <a:srgbClr val="00B0F0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8850" name="Picture 2" descr="http://all.static.owlient.eu.s3.amazonaws.com/media/news/200/1dc25ac4305e01db63b01ce058d74a1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8640"/>
            <a:ext cx="1905000" cy="1905000"/>
          </a:xfrm>
          <a:prstGeom prst="rect">
            <a:avLst/>
          </a:prstGeom>
          <a:noFill/>
        </p:spPr>
      </p:pic>
      <p:pic>
        <p:nvPicPr>
          <p:cNvPr id="78851" name="Picture 3" descr="cleaffai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996952"/>
            <a:ext cx="1905000" cy="1905000"/>
          </a:xfrm>
          <a:prstGeom prst="rect">
            <a:avLst/>
          </a:prstGeom>
          <a:noFill/>
        </p:spPr>
      </p:pic>
      <p:pic>
        <p:nvPicPr>
          <p:cNvPr id="81922" name="Picture 2" descr="http://www.howrse.cz/media/equideo/image/paysages/manuel/annuaire_v1828806360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3212976"/>
            <a:ext cx="2381250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Procházka létem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 smtClean="0"/>
              <a:t>Další akce bude procházka létem</a:t>
            </a:r>
          </a:p>
          <a:p>
            <a:pPr algn="ctr"/>
            <a:r>
              <a:rPr lang="cs-CZ" sz="2800" dirty="0" smtClean="0"/>
              <a:t>Je to verze Magické Jízdy která byla na howrse na vánoce 2014</a:t>
            </a:r>
          </a:p>
          <a:p>
            <a:pPr algn="ctr"/>
            <a:r>
              <a:rPr lang="cs-CZ" sz="2800" dirty="0" smtClean="0"/>
              <a:t>Můžete zde získat posledního duhového božského koně-Brave </a:t>
            </a:r>
            <a:r>
              <a:rPr lang="cs-CZ" sz="2800" dirty="0" err="1" smtClean="0"/>
              <a:t>Purple</a:t>
            </a:r>
            <a:endParaRPr lang="cs-CZ" sz="2800" dirty="0" smtClean="0"/>
          </a:p>
          <a:p>
            <a:pPr algn="ctr"/>
            <a:r>
              <a:rPr lang="cs-CZ" sz="2800" dirty="0" smtClean="0"/>
              <a:t>Bez pasů se zde neobejdete</a:t>
            </a:r>
          </a:p>
          <a:p>
            <a:endParaRPr lang="cs-CZ" sz="2800" dirty="0"/>
          </a:p>
        </p:txBody>
      </p:sp>
      <p:pic>
        <p:nvPicPr>
          <p:cNvPr id="101380" name="Picture 4" descr="http://www.howrse.cz/media/equideo/image/fonctionnels/120/don-objet_v1828806360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143380"/>
            <a:ext cx="2214578" cy="2214580"/>
          </a:xfrm>
          <a:prstGeom prst="rect">
            <a:avLst/>
          </a:prstGeom>
          <a:noFill/>
        </p:spPr>
      </p:pic>
      <p:pic>
        <p:nvPicPr>
          <p:cNvPr id="101382" name="Picture 6" descr="http://i.wbmcdn.net/users/16939/assets/1d8e453a06f726beb5009f9c35e932f5/dfef4e9a1ade65b0d3b1e48eb50ce08a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071942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Procházka létem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pPr algn="ctr"/>
            <a:r>
              <a:rPr lang="cs-CZ" sz="2800" dirty="0" smtClean="0"/>
              <a:t>Budete házet kostkou</a:t>
            </a:r>
          </a:p>
          <a:p>
            <a:pPr algn="ctr"/>
            <a:r>
              <a:rPr lang="cs-CZ" sz="2800" dirty="0" smtClean="0"/>
              <a:t>A podle toho jaké číslo hodíte atak o tolik se dle výběru posunete</a:t>
            </a:r>
          </a:p>
          <a:p>
            <a:pPr algn="ctr"/>
            <a:r>
              <a:rPr lang="cs-CZ" sz="2800" dirty="0" smtClean="0"/>
              <a:t>Musíte posbírat všechny klíče abyste si odemkli další desku (hracích desek je 5)</a:t>
            </a:r>
          </a:p>
          <a:p>
            <a:pPr algn="ctr"/>
            <a:r>
              <a:rPr lang="cs-CZ" sz="2800" dirty="0" smtClean="0"/>
              <a:t>Po cestě můžete sbírat i různé dárky</a:t>
            </a:r>
          </a:p>
          <a:p>
            <a:endParaRPr lang="cs-CZ" sz="2800" dirty="0" smtClean="0"/>
          </a:p>
          <a:p>
            <a:endParaRPr lang="cs-CZ" dirty="0" smtClean="0"/>
          </a:p>
        </p:txBody>
      </p:sp>
      <p:sp>
        <p:nvSpPr>
          <p:cNvPr id="5" name="Obdélník 4"/>
          <p:cNvSpPr/>
          <p:nvPr/>
        </p:nvSpPr>
        <p:spPr>
          <a:xfrm>
            <a:off x="2123728" y="1412776"/>
            <a:ext cx="583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Princip hry</a:t>
            </a:r>
            <a:endParaRPr lang="cs-CZ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Procházka létem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sz="2800" dirty="0" smtClean="0"/>
          </a:p>
          <a:p>
            <a:pPr lvl="0"/>
            <a:r>
              <a:rPr lang="cs-CZ" dirty="0" smtClean="0">
                <a:cs typeface="Arial" pitchFamily="34" charset="0"/>
              </a:rPr>
              <a:t>během cesty narazíte na různé typy políček</a:t>
            </a:r>
            <a:br>
              <a:rPr lang="cs-CZ" dirty="0" smtClean="0">
                <a:cs typeface="Arial" pitchFamily="34" charset="0"/>
              </a:rPr>
            </a:br>
            <a:r>
              <a:rPr lang="cs-CZ" sz="2100" dirty="0" smtClean="0">
                <a:cs typeface="Arial" pitchFamily="34" charset="0"/>
              </a:rPr>
              <a:t>Teleport - teleportuje vás na druhé políčko </a:t>
            </a:r>
            <a:r>
              <a:rPr lang="cs-CZ" sz="2100" dirty="0" err="1" smtClean="0">
                <a:cs typeface="Arial" pitchFamily="34" charset="0"/>
              </a:rPr>
              <a:t>teleportu</a:t>
            </a:r>
            <a:r>
              <a:rPr lang="cs-CZ" sz="2100" dirty="0" smtClean="0">
                <a:cs typeface="Arial" pitchFamily="34" charset="0"/>
              </a:rPr>
              <a:t> stejné barvy</a:t>
            </a:r>
            <a:br>
              <a:rPr lang="cs-CZ" sz="2100" dirty="0" smtClean="0">
                <a:cs typeface="Arial" pitchFamily="34" charset="0"/>
              </a:rPr>
            </a:br>
            <a:endParaRPr lang="cs-CZ" sz="2100" dirty="0" smtClean="0">
              <a:cs typeface="Arial" pitchFamily="34" charset="0"/>
            </a:endParaRPr>
          </a:p>
          <a:p>
            <a:pPr lvl="0"/>
            <a:r>
              <a:rPr lang="cs-CZ" sz="2100" dirty="0" smtClean="0">
                <a:cs typeface="Arial" pitchFamily="34" charset="0"/>
              </a:rPr>
              <a:t>Výzva - výzvy vám pomáhají postupovat ve hře rychleji</a:t>
            </a:r>
            <a:br>
              <a:rPr lang="cs-CZ" sz="2100" dirty="0" smtClean="0">
                <a:cs typeface="Arial" pitchFamily="34" charset="0"/>
              </a:rPr>
            </a:br>
            <a:endParaRPr lang="cs-CZ" sz="2100" dirty="0" smtClean="0">
              <a:cs typeface="Arial" pitchFamily="34" charset="0"/>
            </a:endParaRPr>
          </a:p>
          <a:p>
            <a:pPr lvl="0"/>
            <a:r>
              <a:rPr lang="cs-CZ" sz="2100" dirty="0" smtClean="0">
                <a:cs typeface="Arial" pitchFamily="34" charset="0"/>
              </a:rPr>
              <a:t>Dveře - těmi se dostanete na další hrací plochu ( pro jejich otevření musíte posbírat klíče )</a:t>
            </a:r>
            <a:br>
              <a:rPr lang="cs-CZ" sz="2100" dirty="0" smtClean="0">
                <a:cs typeface="Arial" pitchFamily="34" charset="0"/>
              </a:rPr>
            </a:br>
            <a:endParaRPr lang="cs-CZ" sz="2100" dirty="0" smtClean="0">
              <a:cs typeface="Arial" pitchFamily="34" charset="0"/>
            </a:endParaRPr>
          </a:p>
          <a:p>
            <a:pPr lvl="0"/>
            <a:r>
              <a:rPr lang="cs-CZ" sz="2100" dirty="0" smtClean="0">
                <a:cs typeface="Arial" pitchFamily="34" charset="0"/>
              </a:rPr>
              <a:t>Klíč - po nasbírání všech klíčů odemknete další hrací plochu </a:t>
            </a:r>
          </a:p>
          <a:p>
            <a:endParaRPr lang="cs-CZ" dirty="0" smtClean="0"/>
          </a:p>
        </p:txBody>
      </p:sp>
      <p:sp>
        <p:nvSpPr>
          <p:cNvPr id="5" name="Obdélník 4"/>
          <p:cNvSpPr/>
          <p:nvPr/>
        </p:nvSpPr>
        <p:spPr>
          <a:xfrm>
            <a:off x="107504" y="1412776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Typy políček ( obrázky z Magické jízdy 2014 )</a:t>
            </a:r>
            <a:endParaRPr lang="cs-CZ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1922" name="Picture 2" descr="http://www.howrse.cz/media/equideo/image/concours/balade/interface/pont.png?2425831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432048" cy="432048"/>
          </a:xfrm>
          <a:prstGeom prst="rect">
            <a:avLst/>
          </a:prstGeom>
          <a:noFill/>
        </p:spPr>
      </p:pic>
      <p:pic>
        <p:nvPicPr>
          <p:cNvPr id="81923" name="Picture 3" descr="http://www.howrse.cz/media/equideo/image/concours/balade/interface/defi.png?242583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576062" cy="576064"/>
          </a:xfrm>
          <a:prstGeom prst="rect">
            <a:avLst/>
          </a:prstGeom>
          <a:noFill/>
        </p:spPr>
      </p:pic>
      <p:pic>
        <p:nvPicPr>
          <p:cNvPr id="81924" name="Picture 4" descr="http://www.howrse.cz/media/equideo/image/concours/balade/interface/passage.png?2425831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93096"/>
            <a:ext cx="592832" cy="592832"/>
          </a:xfrm>
          <a:prstGeom prst="rect">
            <a:avLst/>
          </a:prstGeom>
          <a:noFill/>
        </p:spPr>
      </p:pic>
      <p:pic>
        <p:nvPicPr>
          <p:cNvPr id="81925" name="Picture 5" descr="http://www.howrse.cz/media/equideo/image/concours/balade/interface/cle.png?2425831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229200"/>
            <a:ext cx="700336" cy="700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Procházka létem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5" name="Obdélník 4"/>
          <p:cNvSpPr/>
          <p:nvPr/>
        </p:nvSpPr>
        <p:spPr>
          <a:xfrm>
            <a:off x="107504" y="1412776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Obrázky</a:t>
            </a:r>
            <a:endParaRPr lang="cs-CZ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cs typeface="Arial" pitchFamily="34" charset="0"/>
              </a:rPr>
              <a:t>▶ úvodní obrázek</a:t>
            </a: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cs-CZ" sz="1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4994" name="Picture 2" descr="http://zupimages.net/up/15/22/yiy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060848"/>
            <a:ext cx="5334000" cy="2133600"/>
          </a:xfrm>
          <a:prstGeom prst="rect">
            <a:avLst/>
          </a:prstGeom>
          <a:noFill/>
        </p:spPr>
      </p:pic>
      <p:pic>
        <p:nvPicPr>
          <p:cNvPr id="84996" name="Picture 4" descr="http://zupimages.net/up/15/23/ondw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2190750" cy="2276475"/>
          </a:xfrm>
          <a:prstGeom prst="rect">
            <a:avLst/>
          </a:prstGeom>
          <a:noFill/>
        </p:spPr>
      </p:pic>
      <p:pic>
        <p:nvPicPr>
          <p:cNvPr id="84998" name="Picture 6" descr="http://zupimages.net/up/15/23/fes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389153"/>
            <a:ext cx="4320480" cy="2468847"/>
          </a:xfrm>
          <a:prstGeom prst="rect">
            <a:avLst/>
          </a:prstGeom>
          <a:noFill/>
        </p:spPr>
      </p:pic>
      <p:pic>
        <p:nvPicPr>
          <p:cNvPr id="85000" name="Picture 8" descr="http://ouranos.preprod.equideow.com/media/equideo/image/chevaux/special/300/adulte/violet.png?18288063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86104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Procházka létem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5" name="Obdélník 4"/>
          <p:cNvSpPr/>
          <p:nvPr/>
        </p:nvSpPr>
        <p:spPr>
          <a:xfrm>
            <a:off x="107504" y="1412776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Desky</a:t>
            </a:r>
            <a:endParaRPr lang="cs-CZ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cs typeface="Arial" pitchFamily="34" charset="0"/>
              </a:rPr>
              <a:t>▶ úvodní obrázek</a:t>
            </a: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cs-CZ" sz="1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7042" name="Picture 2" descr="http://zupimages.net/up/15/23/309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7056784" cy="4158462"/>
          </a:xfrm>
          <a:prstGeom prst="rect">
            <a:avLst/>
          </a:prstGeom>
          <a:noFill/>
        </p:spPr>
      </p:pic>
      <p:sp>
        <p:nvSpPr>
          <p:cNvPr id="10" name="Šestnácticípá hvězda 9"/>
          <p:cNvSpPr/>
          <p:nvPr/>
        </p:nvSpPr>
        <p:spPr>
          <a:xfrm>
            <a:off x="6012160" y="1412776"/>
            <a:ext cx="2736304" cy="2376264"/>
          </a:xfrm>
          <a:prstGeom prst="star1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1. deska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zupimages.net/up/15/23/pa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7056784" cy="412066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Procházka létem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5" name="Obdélník 4"/>
          <p:cNvSpPr/>
          <p:nvPr/>
        </p:nvSpPr>
        <p:spPr>
          <a:xfrm>
            <a:off x="107504" y="1412776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Desky</a:t>
            </a:r>
            <a:endParaRPr lang="cs-CZ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cs typeface="Arial" pitchFamily="34" charset="0"/>
              </a:rPr>
              <a:t>▶ úvodní obrázek</a:t>
            </a: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cs-CZ" sz="1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Šestnácticípá hvězda 9"/>
          <p:cNvSpPr/>
          <p:nvPr/>
        </p:nvSpPr>
        <p:spPr>
          <a:xfrm>
            <a:off x="6012160" y="1412776"/>
            <a:ext cx="2736304" cy="2376264"/>
          </a:xfrm>
          <a:prstGeom prst="star1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2. deska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Procházka létem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5" name="Obdélník 4"/>
          <p:cNvSpPr/>
          <p:nvPr/>
        </p:nvSpPr>
        <p:spPr>
          <a:xfrm>
            <a:off x="107504" y="1412776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Desky</a:t>
            </a:r>
            <a:endParaRPr lang="cs-CZ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cs typeface="Arial" pitchFamily="34" charset="0"/>
              </a:rPr>
              <a:t>▶ úvodní obrázek</a:t>
            </a: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cs-CZ" sz="1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9090" name="Picture 2" descr="http://zupimages.net/up/15/23/e8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7343433" cy="4104456"/>
          </a:xfrm>
          <a:prstGeom prst="rect">
            <a:avLst/>
          </a:prstGeom>
          <a:noFill/>
        </p:spPr>
      </p:pic>
      <p:sp>
        <p:nvSpPr>
          <p:cNvPr id="10" name="Šestnácticípá hvězda 9"/>
          <p:cNvSpPr/>
          <p:nvPr/>
        </p:nvSpPr>
        <p:spPr>
          <a:xfrm>
            <a:off x="6012160" y="1412776"/>
            <a:ext cx="2736304" cy="2376264"/>
          </a:xfrm>
          <a:prstGeom prst="star1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3. deska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zupimages.net/up/15/23/7fb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7056784" cy="4120659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Procházka létem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5" name="Obdélník 4"/>
          <p:cNvSpPr/>
          <p:nvPr/>
        </p:nvSpPr>
        <p:spPr>
          <a:xfrm>
            <a:off x="107504" y="1412776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Desky</a:t>
            </a:r>
            <a:endParaRPr lang="cs-CZ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cs typeface="Arial" pitchFamily="34" charset="0"/>
              </a:rPr>
              <a:t>▶ úvodní obrázek</a:t>
            </a: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cs-CZ" sz="1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Šestnácticípá hvězda 9"/>
          <p:cNvSpPr/>
          <p:nvPr/>
        </p:nvSpPr>
        <p:spPr>
          <a:xfrm>
            <a:off x="6012160" y="1412776"/>
            <a:ext cx="2736304" cy="2376264"/>
          </a:xfrm>
          <a:prstGeom prst="star1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4. deska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http://zupimages.net/up/15/23/8p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6840760" cy="421439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Procházka létem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5" name="Obdélník 4"/>
          <p:cNvSpPr/>
          <p:nvPr/>
        </p:nvSpPr>
        <p:spPr>
          <a:xfrm>
            <a:off x="107504" y="1412776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Desky</a:t>
            </a:r>
            <a:endParaRPr lang="cs-CZ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cs typeface="Arial" pitchFamily="34" charset="0"/>
              </a:rPr>
              <a:t>▶ úvodní obrázek</a:t>
            </a: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cs-CZ" sz="1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Šestnácticípá hvězda 9"/>
          <p:cNvSpPr/>
          <p:nvPr/>
        </p:nvSpPr>
        <p:spPr>
          <a:xfrm>
            <a:off x="6012160" y="1412776"/>
            <a:ext cx="2736304" cy="2376264"/>
          </a:xfrm>
          <a:prstGeom prst="star1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5. deska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SECRET RAINBOW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cs typeface="Arial" pitchFamily="34" charset="0"/>
              </a:rPr>
              <a:t>▶ úvodní obrázek</a:t>
            </a: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cs-CZ" sz="1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cs typeface="Arial" pitchFamily="34" charset="0"/>
              </a:rPr>
              <a:t>SECRET RAINBOW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cs-CZ" sz="1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62" name="Picture 2" descr="http://ouranos.preprod.equideow.com/media/equideo/image/chevaux/special/300/adulte/arc-en-ciel.png?18288063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556792"/>
            <a:ext cx="4513684" cy="4513686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2699792" y="602128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Takto by měla vypadat </a:t>
            </a:r>
            <a:r>
              <a:rPr lang="cs-CZ" b="1" dirty="0" smtClean="0">
                <a:cs typeface="Arial" pitchFamily="34" charset="0"/>
              </a:rPr>
              <a:t>SECRET RAINBOW.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Novinky na howrse</a:t>
            </a:r>
            <a:endParaRPr lang="cs-CZ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 rot="20644112">
            <a:off x="135159" y="3889053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Momentálně probíhá akce Labyrint.</a:t>
            </a:r>
            <a:endParaRPr lang="cs-CZ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ovéPole 6"/>
          <p:cNvSpPr txBox="1"/>
          <p:nvPr/>
        </p:nvSpPr>
        <p:spPr>
          <a:xfrm rot="331980">
            <a:off x="2854941" y="4943521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Příští akce bude Vykopávání.</a:t>
            </a:r>
            <a:endParaRPr lang="cs-CZ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ovéPole 7"/>
          <p:cNvSpPr txBox="1"/>
          <p:nvPr/>
        </p:nvSpPr>
        <p:spPr>
          <a:xfrm rot="331980">
            <a:off x="2935333" y="2215601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Do hry přibudou Tažní koně.</a:t>
            </a:r>
            <a:endParaRPr lang="cs-CZ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684584" y="278092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Noví Božáci.</a:t>
            </a:r>
            <a:endParaRPr lang="cs-CZ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ovéPole 9"/>
          <p:cNvSpPr txBox="1"/>
          <p:nvPr/>
        </p:nvSpPr>
        <p:spPr>
          <a:xfrm rot="2253495">
            <a:off x="432219" y="529032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HAFLINGER.</a:t>
            </a:r>
            <a:endParaRPr lang="cs-CZ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Kvíz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6626" name="Picture 2" descr="http://www.howrse.cz/media/equideo/image/chevaux/special/300/adulte/iapyx.png?18288063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1849388" cy="1849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28" name="Picture 4" descr="http://www.howrse.cz/media/equideo/image/produits/200/fragment-nuage.png?7300673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996952"/>
            <a:ext cx="1905000" cy="1905000"/>
          </a:xfrm>
          <a:prstGeom prst="rect">
            <a:avLst/>
          </a:prstGeom>
          <a:noFill/>
        </p:spPr>
      </p:pic>
      <p:pic>
        <p:nvPicPr>
          <p:cNvPr id="26630" name="Picture 6" descr="http://cdn.testy.nanic.cz/fetch_image.php?p=20600;13;smaller;200.20950;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628800"/>
            <a:ext cx="2193032" cy="2193032"/>
          </a:xfrm>
          <a:prstGeom prst="rect">
            <a:avLst/>
          </a:prstGeom>
          <a:noFill/>
        </p:spPr>
      </p:pic>
      <p:pic>
        <p:nvPicPr>
          <p:cNvPr id="26632" name="Picture 8" descr="http://vignette1.wikia.nocookie.net/howrsewiki/images/0/05/Hermes-wand.png/revision/latest?cb=201311091239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293096"/>
            <a:ext cx="1905000" cy="1905000"/>
          </a:xfrm>
          <a:prstGeom prst="rect">
            <a:avLst/>
          </a:prstGeom>
          <a:noFill/>
        </p:spPr>
      </p:pic>
      <p:pic>
        <p:nvPicPr>
          <p:cNvPr id="26634" name="Picture 10" descr="http://www.imagehosting.cz/images/grcvmv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4000500"/>
            <a:ext cx="2857500" cy="2857500"/>
          </a:xfrm>
          <a:prstGeom prst="rect">
            <a:avLst/>
          </a:prstGeom>
          <a:noFill/>
        </p:spPr>
      </p:pic>
      <p:pic>
        <p:nvPicPr>
          <p:cNvPr id="26636" name="Picture 12" descr="http://ekladata.com/JfKAelL-3W9RppcgK_o3bNFDgh0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1988840"/>
            <a:ext cx="1905000" cy="1905000"/>
          </a:xfrm>
          <a:prstGeom prst="rect">
            <a:avLst/>
          </a:prstGeom>
          <a:noFill/>
        </p:spPr>
      </p:pic>
      <p:pic>
        <p:nvPicPr>
          <p:cNvPr id="26638" name="Picture 14" descr="http://vignette1.wikia.nocookie.net/howrse/images/a/a2/Box-18.png/revision/latest?cb=20120904024034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6" y="4077072"/>
            <a:ext cx="1905000" cy="1905000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539552" y="2924944"/>
            <a:ext cx="72008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1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763688" y="5661248"/>
            <a:ext cx="72008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2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563888" y="4005064"/>
            <a:ext cx="72008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3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427984" y="2132856"/>
            <a:ext cx="72008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4</a:t>
            </a:r>
            <a:endParaRPr lang="cs-CZ" sz="3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8100392" y="3068960"/>
            <a:ext cx="72008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5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660232" y="5301208"/>
            <a:ext cx="72008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6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148064" y="5877272"/>
            <a:ext cx="72008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Kvíz 2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7650" name="Picture 2" descr="http://vignette4.wikia.nocookie.net/howrse-konie/images/0/08/Diamond-apple.png/revision/latest?cb=20130513121949&amp;path-prefix=p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636912"/>
            <a:ext cx="3849216" cy="384921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187624" y="191683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7030A0"/>
                </a:solidFill>
              </a:rPr>
              <a:t>Co je to za předmět???</a:t>
            </a:r>
            <a:endParaRPr lang="cs-CZ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Anketa</a:t>
            </a:r>
            <a:endParaRPr lang="cs-CZ" dirty="0"/>
          </a:p>
        </p:txBody>
      </p:sp>
      <p:graphicFrame>
        <p:nvGraphicFramePr>
          <p:cNvPr id="3" name="Graf 2"/>
          <p:cNvGraphicFramePr/>
          <p:nvPr/>
        </p:nvGraphicFramePr>
        <p:xfrm>
          <a:off x="1619672" y="177281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2267744" y="162880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Líbí se ti můj časopis???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580526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Tvou odpověď mi piš na howrse do SZ.</a:t>
            </a:r>
          </a:p>
          <a:p>
            <a:pPr algn="ctr"/>
            <a:r>
              <a:rPr lang="cs-CZ" dirty="0" smtClean="0"/>
              <a:t>MADA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Černý trh</a:t>
            </a:r>
            <a:endParaRPr lang="cs-CZ" dirty="0"/>
          </a:p>
        </p:txBody>
      </p:sp>
      <p:pic>
        <p:nvPicPr>
          <p:cNvPr id="3" name="Obrázek 2" descr="zalté rou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276872"/>
            <a:ext cx="3429000" cy="3429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 rot="1134416">
            <a:off x="4426059" y="425642"/>
            <a:ext cx="5616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Zlaté Rouno</a:t>
            </a:r>
            <a:endParaRPr lang="cs-CZ" sz="5400" b="1" cap="none" spc="0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5" name="Ohnutý roh 4"/>
          <p:cNvSpPr/>
          <p:nvPr/>
        </p:nvSpPr>
        <p:spPr>
          <a:xfrm>
            <a:off x="827584" y="1772816"/>
            <a:ext cx="4320480" cy="4464496"/>
          </a:xfrm>
          <a:prstGeom prst="foldedCorner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71600" y="1916832"/>
            <a:ext cx="403244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000" b="1" dirty="0" smtClean="0">
                <a:solidFill>
                  <a:srgbClr val="92D050"/>
                </a:solidFill>
              </a:rPr>
              <a:t>Zlaté rouno je nový předmět na howrse</a:t>
            </a:r>
          </a:p>
          <a:p>
            <a:pPr>
              <a:buBlip>
                <a:blip r:embed="rId3"/>
              </a:buBlip>
            </a:pPr>
            <a:r>
              <a:rPr lang="cs-CZ" sz="2000" b="1" dirty="0" smtClean="0">
                <a:solidFill>
                  <a:srgbClr val="92D050"/>
                </a:solidFill>
              </a:rPr>
              <a:t>Nejde dát koni (jako Roh nebo Výzva)</a:t>
            </a:r>
          </a:p>
          <a:p>
            <a:pPr>
              <a:buBlip>
                <a:blip r:embed="rId3"/>
              </a:buBlip>
            </a:pPr>
            <a:r>
              <a:rPr lang="cs-CZ" sz="2000" b="1" dirty="0" smtClean="0">
                <a:solidFill>
                  <a:srgbClr val="92D050"/>
                </a:solidFill>
              </a:rPr>
              <a:t>Funguje jako stírací los</a:t>
            </a:r>
          </a:p>
          <a:p>
            <a:pPr>
              <a:buBlip>
                <a:blip r:embed="rId3"/>
              </a:buBlip>
            </a:pPr>
            <a:r>
              <a:rPr lang="cs-CZ" sz="2000" b="1" dirty="0" smtClean="0">
                <a:solidFill>
                  <a:srgbClr val="92D050"/>
                </a:solidFill>
              </a:rPr>
              <a:t>Hráč setře los a může vyhrát skvělé ceny </a:t>
            </a:r>
          </a:p>
          <a:p>
            <a:pPr>
              <a:buBlip>
                <a:blip r:embed="rId3"/>
              </a:buBlip>
            </a:pPr>
            <a:r>
              <a:rPr lang="cs-CZ" sz="2000" b="1" dirty="0" smtClean="0">
                <a:solidFill>
                  <a:srgbClr val="92D050"/>
                </a:solidFill>
              </a:rPr>
              <a:t>Plus Hvězdy které se počítají jako pasy a vy si můžete z nabídky nějakou věc z ČT vybrat</a:t>
            </a:r>
          </a:p>
          <a:p>
            <a:pPr>
              <a:buBlip>
                <a:blip r:embed="rId3"/>
              </a:buBlip>
            </a:pPr>
            <a:r>
              <a:rPr lang="cs-CZ" sz="2000" b="1" dirty="0" smtClean="0">
                <a:solidFill>
                  <a:srgbClr val="92D050"/>
                </a:solidFill>
              </a:rPr>
              <a:t>Zlaté rouno stojí 2 pasy</a:t>
            </a:r>
          </a:p>
          <a:p>
            <a:pPr>
              <a:buBlip>
                <a:blip r:embed="rId3"/>
              </a:buBlip>
            </a:pPr>
            <a:r>
              <a:rPr lang="cs-CZ" sz="2000" b="1" dirty="0" smtClean="0">
                <a:solidFill>
                  <a:srgbClr val="92D050"/>
                </a:solidFill>
              </a:rPr>
              <a:t>Nejvíce hvězd může být 3</a:t>
            </a:r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Černý trh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 rot="1134416">
            <a:off x="3994011" y="497650"/>
            <a:ext cx="5616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Plutův</a:t>
            </a:r>
            <a:r>
              <a:rPr lang="cs-CZ" sz="54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cs-CZ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pergamen</a:t>
            </a:r>
            <a:endParaRPr lang="cs-CZ" sz="5400" b="1" cap="none" spc="0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5" name="Ohnutý roh 4"/>
          <p:cNvSpPr/>
          <p:nvPr/>
        </p:nvSpPr>
        <p:spPr>
          <a:xfrm>
            <a:off x="827584" y="1772816"/>
            <a:ext cx="4320480" cy="4464496"/>
          </a:xfrm>
          <a:prstGeom prst="foldedCorner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71600" y="1916832"/>
            <a:ext cx="40324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1"/>
                </a:solidFill>
              </a:rPr>
              <a:t>Plutův pergamen je věc z ČT kterou můžete dát jednomu z vašich koní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1"/>
                </a:solidFill>
              </a:rPr>
              <a:t> Díky Plutovu pergamenu bude váš kůň produkovat equus místo trusu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1"/>
                </a:solidFill>
              </a:rPr>
              <a:t>Pokud m kůň Plutův pergamen tak vždy po probuzení získáte nějaké to equus na přilepšenou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1"/>
                </a:solidFill>
              </a:rPr>
              <a:t>Za každý kilogram trusu získáte 40 equus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1"/>
                </a:solidFill>
              </a:rPr>
              <a:t>Proto kůň který produkuje 4 kg trusu, získáte 160 equus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1"/>
                </a:solidFill>
              </a:rPr>
              <a:t>Čím víc koní s Plutovým pergamenem tím víc equus</a:t>
            </a:r>
          </a:p>
          <a:p>
            <a:pPr>
              <a:buFont typeface="Arial" pitchFamily="34" charset="0"/>
              <a:buChar char="•"/>
            </a:pPr>
            <a:endParaRPr lang="cs-CZ" sz="20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  <p:pic>
        <p:nvPicPr>
          <p:cNvPr id="1026" name="Picture 2" descr="plutův pergamen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552" y="2060848"/>
            <a:ext cx="403244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Bonus 1</a:t>
            </a:r>
            <a:endParaRPr lang="cs-CZ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55776" y="4221088"/>
            <a:ext cx="4402832" cy="5809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 smtClean="0"/>
              <a:t>Procházka Labyrintem.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770" name="Picture 2" descr="http://www.howrse.cz/media/equideo/image/paysages/manuel/podium.png?412967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3810000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upimages.net/up/15/19/say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69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14480" y="2857496"/>
            <a:ext cx="6179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Pokračování příště …</a:t>
            </a:r>
            <a:endParaRPr lang="cs-CZ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http://www.creatiive.xf.cz/img/tazan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4019550"/>
            <a:ext cx="4429125" cy="283845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Tažní koně</a:t>
            </a:r>
            <a:endParaRPr lang="cs-CZ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39552" y="1556792"/>
            <a:ext cx="7992888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Nový druh koní - tažní koně s plemenem </a:t>
            </a:r>
            <a:r>
              <a:rPr lang="cs-CZ" sz="2400" dirty="0" err="1"/>
              <a:t>Percheron</a:t>
            </a:r>
            <a:r>
              <a:rPr lang="cs-CZ" sz="2400" dirty="0"/>
              <a:t> přicházejí do hry během akce Labyrint</a:t>
            </a:r>
            <a:r>
              <a:rPr lang="cs-CZ" sz="2400" dirty="0" smtClean="0"/>
              <a:t>!</a:t>
            </a:r>
            <a:r>
              <a:rPr lang="cs-CZ" sz="1100" dirty="0"/>
              <a:t/>
            </a:r>
            <a:br>
              <a:rPr lang="cs-CZ" sz="1100" dirty="0"/>
            </a:br>
            <a:endParaRPr lang="cs-CZ" sz="1100" dirty="0"/>
          </a:p>
          <a:p>
            <a:pPr algn="ctr">
              <a:buBlip>
                <a:blip r:embed="rId3"/>
              </a:buBlip>
            </a:pPr>
            <a:r>
              <a:rPr lang="cs-CZ" b="1" dirty="0">
                <a:solidFill>
                  <a:srgbClr val="0070C0"/>
                </a:solidFill>
              </a:rPr>
              <a:t>Můžete na ně vložit vše z černého trhu, kromě krve medúzy. Co se týče 5. prvku, začarované dýně a pečeti apokalypsy, vypadají stejně jako na koních a ponících</a:t>
            </a:r>
            <a:r>
              <a:rPr lang="cs-CZ" b="1" dirty="0" smtClean="0">
                <a:solidFill>
                  <a:srgbClr val="0070C0"/>
                </a:solidFill>
              </a:rPr>
              <a:t>.</a:t>
            </a:r>
          </a:p>
          <a:p>
            <a:pPr algn="ctr">
              <a:buBlip>
                <a:blip r:embed="rId3"/>
              </a:buBlip>
            </a:pPr>
            <a:r>
              <a:rPr lang="cs-CZ" b="1" dirty="0" smtClean="0"/>
              <a:t>Stejně </a:t>
            </a:r>
            <a:r>
              <a:rPr lang="cs-CZ" b="1" dirty="0"/>
              <a:t>tak mohou mít klasické vybavení do soutěží a účastní se jich jako běžní koně</a:t>
            </a:r>
            <a:r>
              <a:rPr lang="cs-CZ" b="1" dirty="0" smtClean="0"/>
              <a:t>.</a:t>
            </a:r>
          </a:p>
          <a:p>
            <a:pPr algn="ctr">
              <a:buBlip>
                <a:blip r:embed="rId3"/>
              </a:buBlip>
            </a:pPr>
            <a:r>
              <a:rPr lang="cs-CZ" b="1" dirty="0" smtClean="0">
                <a:solidFill>
                  <a:srgbClr val="0070C0"/>
                </a:solidFill>
              </a:rPr>
              <a:t>Koně </a:t>
            </a:r>
            <a:r>
              <a:rPr lang="cs-CZ" b="1" dirty="0">
                <a:solidFill>
                  <a:srgbClr val="0070C0"/>
                </a:solidFill>
              </a:rPr>
              <a:t>lze připustit jen 3x v životě a pouze mezi sebou. Pokud je prodán, jsou zrušeny všechny nabídky k připouštění</a:t>
            </a:r>
            <a:r>
              <a:rPr lang="cs-CZ" b="1" dirty="0" smtClean="0">
                <a:solidFill>
                  <a:srgbClr val="0070C0"/>
                </a:solidFill>
              </a:rPr>
              <a:t>.</a:t>
            </a:r>
          </a:p>
          <a:p>
            <a:pPr algn="ctr">
              <a:buBlip>
                <a:blip r:embed="rId3"/>
              </a:buBlip>
            </a:pPr>
            <a:r>
              <a:rPr lang="cs-CZ" b="1" dirty="0" smtClean="0"/>
              <a:t>Má </a:t>
            </a:r>
            <a:r>
              <a:rPr lang="cs-CZ" b="1" dirty="0"/>
              <a:t>větší spotřebu </a:t>
            </a:r>
            <a:r>
              <a:rPr lang="cs-CZ" b="1" dirty="0" smtClean="0"/>
              <a:t>krmiva=Pokud </a:t>
            </a:r>
            <a:r>
              <a:rPr lang="cs-CZ" b="1" dirty="0"/>
              <a:t>se </a:t>
            </a:r>
            <a:r>
              <a:rPr lang="cs-CZ" b="1" dirty="0" err="1"/>
              <a:t>tažan</a:t>
            </a:r>
            <a:r>
              <a:rPr lang="cs-CZ" b="1" dirty="0"/>
              <a:t> účastní mise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- získá 2x více dovedností</a:t>
            </a:r>
            <a:br>
              <a:rPr lang="cs-CZ" dirty="0"/>
            </a:br>
            <a:r>
              <a:rPr lang="cs-CZ" dirty="0"/>
              <a:t>- majitel </a:t>
            </a:r>
            <a:r>
              <a:rPr lang="cs-CZ" dirty="0" err="1"/>
              <a:t>získa</a:t>
            </a:r>
            <a:r>
              <a:rPr lang="cs-CZ" dirty="0"/>
              <a:t> 2x více Equus</a:t>
            </a:r>
            <a:br>
              <a:rPr lang="cs-CZ" dirty="0"/>
            </a:br>
            <a:r>
              <a:rPr lang="cs-CZ" dirty="0"/>
              <a:t>- JC získá 2x více Equus nebo </a:t>
            </a:r>
            <a:r>
              <a:rPr lang="cs-CZ" dirty="0" smtClean="0"/>
              <a:t>zdrojů</a:t>
            </a:r>
          </a:p>
          <a:p>
            <a:pPr algn="ctr">
              <a:buBlip>
                <a:blip r:embed="rId3"/>
              </a:buBlip>
            </a:pPr>
            <a:r>
              <a:rPr lang="cs-CZ" b="1" dirty="0" smtClean="0">
                <a:solidFill>
                  <a:srgbClr val="0070C0"/>
                </a:solidFill>
              </a:rPr>
              <a:t>Jinak </a:t>
            </a:r>
            <a:r>
              <a:rPr lang="cs-CZ" b="1" dirty="0">
                <a:solidFill>
                  <a:srgbClr val="0070C0"/>
                </a:solidFill>
              </a:rPr>
              <a:t>budou se moci nově posílat do kreativního prostoru</a:t>
            </a:r>
            <a:r>
              <a:rPr lang="cs-CZ" b="1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Dále také můžeme očekávat hned několik nových trofejí.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b="1" dirty="0" smtClean="0">
                <a:effectLst>
                  <a:reflection blurRad="6350" stA="55000" endA="300" endPos="45500" dir="5400000" sy="-100000" algn="bl" rotWithShape="0"/>
                </a:effectLst>
              </a:rPr>
              <a:t>Haflinger</a:t>
            </a:r>
            <a:endParaRPr lang="cs-CZ" b="1" cap="all" dirty="0">
              <a:ln w="0"/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Rámeček 3"/>
          <p:cNvSpPr/>
          <p:nvPr/>
        </p:nvSpPr>
        <p:spPr>
          <a:xfrm>
            <a:off x="395536" y="1700808"/>
            <a:ext cx="4536504" cy="4896544"/>
          </a:xfrm>
          <a:prstGeom prst="fram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71600" y="2852936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HAFLINGER by měl být nové plemeno na howrse. Do hry by se měl zařadit v průběhu Akce Vodní příkop=Vykopávání.</a:t>
            </a:r>
          </a:p>
          <a:p>
            <a:pPr algn="ctr"/>
            <a:endParaRPr lang="cs-CZ" sz="2400" dirty="0"/>
          </a:p>
        </p:txBody>
      </p:sp>
      <p:pic>
        <p:nvPicPr>
          <p:cNvPr id="61444" name="Picture 4" descr="hříbě haflinger světlý ryzá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436096" y="1772816"/>
            <a:ext cx="2007096" cy="2007098"/>
          </a:xfrm>
          <a:prstGeom prst="rect">
            <a:avLst/>
          </a:prstGeom>
          <a:noFill/>
        </p:spPr>
      </p:pic>
      <p:pic>
        <p:nvPicPr>
          <p:cNvPr id="61446" name="Picture 6" descr="http://www.howrse.de/media/equideo/image/chevaux/adulte/poney-lourd/normal/300/alz-b-cl_v1828806360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140968"/>
            <a:ext cx="3217540" cy="3217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FF00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b="1" cap="all" dirty="0" smtClean="0">
                <a:ln w="0"/>
                <a:solidFill>
                  <a:srgbClr val="FF0066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Shirský kůň</a:t>
            </a:r>
            <a:endParaRPr lang="cs-CZ" b="1" cap="all" dirty="0">
              <a:ln w="0"/>
              <a:solidFill>
                <a:srgbClr val="FF0066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Rámeček 3"/>
          <p:cNvSpPr/>
          <p:nvPr/>
        </p:nvSpPr>
        <p:spPr>
          <a:xfrm>
            <a:off x="395536" y="1700808"/>
            <a:ext cx="4536504" cy="4896544"/>
          </a:xfrm>
          <a:prstGeom prst="fram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71600" y="2852936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Shirský kůň by měl být nové plemeno na howrse. Do hry by se měl zařadit v průběhu Akce procházka létem.</a:t>
            </a:r>
          </a:p>
          <a:p>
            <a:pPr algn="ctr"/>
            <a:endParaRPr lang="cs-CZ" sz="2400" dirty="0"/>
          </a:p>
        </p:txBody>
      </p:sp>
      <p:pic>
        <p:nvPicPr>
          <p:cNvPr id="93186" name="Picture 2" descr="http://gaia.preprod.equideow.com/media/equideo/image/chevaux/adulte/shire/normal/300/n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24744"/>
            <a:ext cx="3240360" cy="3240360"/>
          </a:xfrm>
          <a:prstGeom prst="rect">
            <a:avLst/>
          </a:prstGeom>
          <a:noFill/>
        </p:spPr>
      </p:pic>
      <p:pic>
        <p:nvPicPr>
          <p:cNvPr id="93188" name="Picture 4" descr="http://gaia.preprod.equideow.com/media/equideo/image/chevaux/poulain/percheron/normal/300/gr-c.png?18288063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4048" y="40005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b="1" cap="all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Noví Božští koně.</a:t>
            </a:r>
            <a:endParaRPr lang="cs-CZ" b="1" cap="all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972616" y="2276872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Charming</a:t>
            </a:r>
            <a:r>
              <a:rPr lang="cs-CZ" sz="4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cs-CZ" sz="4400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Red</a:t>
            </a:r>
            <a:endParaRPr lang="cs-CZ" sz="44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3140968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err="1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Lovely</a:t>
            </a:r>
            <a:r>
              <a:rPr lang="cs-CZ" sz="4400" b="1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cs-CZ" sz="4400" b="1" dirty="0" err="1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Blue</a:t>
            </a:r>
            <a:endParaRPr lang="cs-CZ" sz="4400" b="1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1692696" y="1484784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Cool</a:t>
            </a:r>
            <a:r>
              <a:rPr lang="cs-CZ" sz="4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cs-CZ" sz="4400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Carrot</a:t>
            </a:r>
            <a:endParaRPr lang="cs-CZ" sz="4400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83568" y="3861048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Shiny</a:t>
            </a:r>
            <a:r>
              <a:rPr lang="cs-CZ" sz="44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cs-CZ" sz="4400" b="1" dirty="0" err="1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Yeliow</a:t>
            </a:r>
            <a:endParaRPr lang="cs-CZ" sz="4400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691680" y="4725144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err="1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Forest</a:t>
            </a:r>
            <a:r>
              <a:rPr lang="cs-CZ" sz="4400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Green</a:t>
            </a:r>
            <a:endParaRPr lang="cs-CZ" sz="4400" b="1" dirty="0">
              <a:ln w="18000">
                <a:solidFill>
                  <a:srgbClr val="92D05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355976" y="5517232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Devoted</a:t>
            </a:r>
            <a:r>
              <a:rPr lang="cs-CZ" sz="40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cs-CZ" sz="4000" b="1" dirty="0" smtClean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Indigo</a:t>
            </a:r>
            <a:endParaRPr lang="cs-CZ" sz="4000" b="1" dirty="0">
              <a:ln w="17780" cmpd="sng">
                <a:solidFill>
                  <a:srgbClr val="7030A0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940152" y="6165304"/>
            <a:ext cx="42484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Brave </a:t>
            </a:r>
            <a:r>
              <a:rPr lang="cs-CZ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Purple</a:t>
            </a:r>
            <a:endParaRPr lang="cs-CZ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err="1" smtClean="0"/>
              <a:t>Cool</a:t>
            </a:r>
            <a:r>
              <a:rPr lang="cs-CZ" dirty="0" smtClean="0"/>
              <a:t> </a:t>
            </a:r>
            <a:r>
              <a:rPr lang="cs-CZ" dirty="0" err="1"/>
              <a:t>C</a:t>
            </a:r>
            <a:r>
              <a:rPr lang="cs-CZ" dirty="0" err="1" smtClean="0"/>
              <a:t>arrot</a:t>
            </a:r>
            <a:endParaRPr lang="cs-CZ" dirty="0"/>
          </a:p>
        </p:txBody>
      </p:sp>
      <p:sp>
        <p:nvSpPr>
          <p:cNvPr id="3" name="Vodorovný svitek 2"/>
          <p:cNvSpPr/>
          <p:nvPr/>
        </p:nvSpPr>
        <p:spPr>
          <a:xfrm>
            <a:off x="899592" y="1628800"/>
            <a:ext cx="7488832" cy="4941168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763688" y="2564904"/>
            <a:ext cx="64087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Blip>
                <a:blip r:embed="rId2"/>
              </a:buBlip>
            </a:pPr>
            <a:r>
              <a:rPr lang="cs-CZ" sz="2800" b="1" dirty="0" smtClean="0">
                <a:solidFill>
                  <a:schemeClr val="bg1"/>
                </a:solidFill>
              </a:rPr>
              <a:t>Je to božský hřebec</a:t>
            </a:r>
          </a:p>
          <a:p>
            <a:pPr algn="ctr">
              <a:buBlip>
                <a:blip r:embed="rId2"/>
              </a:buBlip>
            </a:pPr>
            <a:r>
              <a:rPr lang="cs-CZ" sz="2800" b="1" dirty="0" smtClean="0">
                <a:solidFill>
                  <a:schemeClr val="bg1"/>
                </a:solidFill>
              </a:rPr>
              <a:t>Patří mezi Duhové koně</a:t>
            </a:r>
          </a:p>
          <a:p>
            <a:pPr algn="ctr">
              <a:buBlip>
                <a:blip r:embed="rId2"/>
              </a:buBlip>
            </a:pPr>
            <a:r>
              <a:rPr lang="cs-CZ" sz="2800" b="1" dirty="0" smtClean="0">
                <a:solidFill>
                  <a:schemeClr val="bg1"/>
                </a:solidFill>
              </a:rPr>
              <a:t>Každé úterý vlastníkovi poskytuje diamant</a:t>
            </a:r>
          </a:p>
          <a:p>
            <a:pPr algn="ctr">
              <a:buBlip>
                <a:blip r:embed="rId2"/>
              </a:buBlip>
            </a:pPr>
            <a:r>
              <a:rPr lang="cs-CZ" sz="2800" b="1" dirty="0" smtClean="0">
                <a:solidFill>
                  <a:schemeClr val="bg1"/>
                </a:solidFill>
              </a:rPr>
              <a:t>Když má vlastník VIP účet tak v úterý získáte dvojnásobek energie za mrkve</a:t>
            </a:r>
          </a:p>
          <a:p>
            <a:pPr algn="ctr">
              <a:buBlip>
                <a:blip r:embed="rId2"/>
              </a:buBlip>
            </a:pPr>
            <a:r>
              <a:rPr lang="cs-CZ" sz="2800" b="1" dirty="0" smtClean="0">
                <a:solidFill>
                  <a:schemeClr val="bg1"/>
                </a:solidFill>
              </a:rPr>
              <a:t>Toho to koně není možné prodat</a:t>
            </a: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www.howrse.com/media/equideo/image/chevaux/special/300/adulte/orange.png?182880636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3613076" cy="361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err="1" smtClean="0"/>
              <a:t>Charming</a:t>
            </a:r>
            <a:r>
              <a:rPr lang="cs-CZ" dirty="0" smtClean="0"/>
              <a:t> </a:t>
            </a:r>
            <a:r>
              <a:rPr lang="cs-CZ" dirty="0" err="1"/>
              <a:t>R</a:t>
            </a:r>
            <a:r>
              <a:rPr lang="cs-CZ" dirty="0" err="1" smtClean="0"/>
              <a:t>ed</a:t>
            </a:r>
            <a:endParaRPr lang="cs-CZ" dirty="0"/>
          </a:p>
        </p:txBody>
      </p:sp>
      <p:sp>
        <p:nvSpPr>
          <p:cNvPr id="3" name="Vodorovný svitek 2"/>
          <p:cNvSpPr/>
          <p:nvPr/>
        </p:nvSpPr>
        <p:spPr>
          <a:xfrm>
            <a:off x="899592" y="1628800"/>
            <a:ext cx="7488832" cy="4941168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763688" y="2564904"/>
            <a:ext cx="6408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Blip>
                <a:blip r:embed="rId2"/>
              </a:buBlip>
            </a:pPr>
            <a:r>
              <a:rPr lang="cs-CZ" sz="2800" b="1" dirty="0" smtClean="0">
                <a:solidFill>
                  <a:schemeClr val="bg1"/>
                </a:solidFill>
              </a:rPr>
              <a:t>Je to božský hřebec</a:t>
            </a:r>
          </a:p>
          <a:p>
            <a:pPr algn="ctr">
              <a:buBlip>
                <a:blip r:embed="rId2"/>
              </a:buBlip>
            </a:pPr>
            <a:r>
              <a:rPr lang="cs-CZ" sz="2800" b="1" dirty="0" smtClean="0">
                <a:solidFill>
                  <a:schemeClr val="bg1"/>
                </a:solidFill>
              </a:rPr>
              <a:t>Patří mezi </a:t>
            </a:r>
            <a:r>
              <a:rPr lang="cs-CZ" sz="2800" b="1" dirty="0">
                <a:solidFill>
                  <a:schemeClr val="bg1"/>
                </a:solidFill>
              </a:rPr>
              <a:t>D</a:t>
            </a:r>
            <a:r>
              <a:rPr lang="cs-CZ" sz="2800" b="1" dirty="0" smtClean="0">
                <a:solidFill>
                  <a:schemeClr val="bg1"/>
                </a:solidFill>
              </a:rPr>
              <a:t>uhové koně</a:t>
            </a:r>
          </a:p>
          <a:p>
            <a:pPr algn="ctr">
              <a:buBlip>
                <a:blip r:embed="rId2"/>
              </a:buBlip>
            </a:pPr>
            <a:r>
              <a:rPr lang="cs-CZ" sz="2800" b="1" dirty="0" smtClean="0">
                <a:solidFill>
                  <a:schemeClr val="bg1"/>
                </a:solidFill>
              </a:rPr>
              <a:t>Každé pondělí vlastníkovi dá diamant</a:t>
            </a:r>
          </a:p>
          <a:p>
            <a:pPr algn="ctr">
              <a:buBlip>
                <a:blip r:embed="rId2"/>
              </a:buBlip>
            </a:pPr>
            <a:r>
              <a:rPr lang="cs-CZ" sz="2800" b="1" dirty="0" smtClean="0">
                <a:solidFill>
                  <a:schemeClr val="bg1"/>
                </a:solidFill>
              </a:rPr>
              <a:t>Když má vlastník VIP získá za každé pohlazení v pondělí dvojnásobek energie</a:t>
            </a:r>
          </a:p>
          <a:p>
            <a:pPr algn="ctr">
              <a:buBlip>
                <a:blip r:embed="rId2"/>
              </a:buBlip>
            </a:pPr>
            <a:r>
              <a:rPr lang="cs-CZ" sz="2800" b="1" dirty="0" smtClean="0">
                <a:solidFill>
                  <a:schemeClr val="bg1"/>
                </a:solidFill>
              </a:rPr>
              <a:t>Toho to koně není možné prodat</a:t>
            </a: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://www.howrse.com/media/equideo/image/chevaux/special/300/adulte/rouge.png?182880636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0"/>
            <a:ext cx="3614092" cy="3614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905</Words>
  <Application>Microsoft Office PowerPoint</Application>
  <PresentationFormat>Předvádění na obrazovce (4:3)</PresentationFormat>
  <Paragraphs>228</Paragraphs>
  <Slides>37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Motiv sady Office</vt:lpstr>
      <vt:lpstr>Časopis Howrse</vt:lpstr>
      <vt:lpstr>Obsah Časopisu</vt:lpstr>
      <vt:lpstr>Novinky na howrse</vt:lpstr>
      <vt:lpstr>Tažní koně</vt:lpstr>
      <vt:lpstr>Haflinger</vt:lpstr>
      <vt:lpstr>Shirský kůň</vt:lpstr>
      <vt:lpstr>Noví Božští koně.</vt:lpstr>
      <vt:lpstr>Cool Carrot</vt:lpstr>
      <vt:lpstr>Charming Red</vt:lpstr>
      <vt:lpstr>Lovely Blue</vt:lpstr>
      <vt:lpstr>Shiny Yellow</vt:lpstr>
      <vt:lpstr>Forest Green</vt:lpstr>
      <vt:lpstr> Devoted Indigo</vt:lpstr>
      <vt:lpstr> </vt:lpstr>
      <vt:lpstr>Labyrind</vt:lpstr>
      <vt:lpstr>Obrázky k Labyrintu</vt:lpstr>
      <vt:lpstr>Vykopávky pod vodou</vt:lpstr>
      <vt:lpstr>Vykopávky pod vodou</vt:lpstr>
      <vt:lpstr>Vykopávky pod vodou</vt:lpstr>
      <vt:lpstr>Procházka létem</vt:lpstr>
      <vt:lpstr>Procházka létem</vt:lpstr>
      <vt:lpstr>Procházka létem</vt:lpstr>
      <vt:lpstr>Procházka létem</vt:lpstr>
      <vt:lpstr>Procházka létem</vt:lpstr>
      <vt:lpstr>Procházka létem</vt:lpstr>
      <vt:lpstr>Procházka létem</vt:lpstr>
      <vt:lpstr>Procházka létem</vt:lpstr>
      <vt:lpstr>Procházka létem</vt:lpstr>
      <vt:lpstr>SECRET RAINBOW</vt:lpstr>
      <vt:lpstr>Kvíz</vt:lpstr>
      <vt:lpstr>Kvíz 2</vt:lpstr>
      <vt:lpstr>Anketa</vt:lpstr>
      <vt:lpstr>Černý trh</vt:lpstr>
      <vt:lpstr>Černý trh</vt:lpstr>
      <vt:lpstr>Bonus 1</vt:lpstr>
      <vt:lpstr>Snímek 36</vt:lpstr>
      <vt:lpstr>Snímek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Časopis Howrse</dc:title>
  <dc:creator>Pavla</dc:creator>
  <cp:lastModifiedBy>Karel</cp:lastModifiedBy>
  <cp:revision>83</cp:revision>
  <dcterms:created xsi:type="dcterms:W3CDTF">2015-05-23T08:55:45Z</dcterms:created>
  <dcterms:modified xsi:type="dcterms:W3CDTF">2016-03-22T19:19:20Z</dcterms:modified>
</cp:coreProperties>
</file>